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408" r:id="rId2"/>
    <p:sldId id="409" r:id="rId3"/>
    <p:sldId id="361" r:id="rId4"/>
    <p:sldId id="363" r:id="rId5"/>
    <p:sldId id="362" r:id="rId6"/>
    <p:sldId id="399" r:id="rId7"/>
    <p:sldId id="368" r:id="rId8"/>
    <p:sldId id="410" r:id="rId9"/>
    <p:sldId id="400" r:id="rId10"/>
    <p:sldId id="369" r:id="rId11"/>
    <p:sldId id="402" r:id="rId12"/>
    <p:sldId id="403" r:id="rId13"/>
    <p:sldId id="404" r:id="rId14"/>
    <p:sldId id="405" r:id="rId15"/>
    <p:sldId id="370" r:id="rId16"/>
    <p:sldId id="398" r:id="rId17"/>
    <p:sldId id="373" r:id="rId18"/>
    <p:sldId id="374" r:id="rId19"/>
    <p:sldId id="375" r:id="rId20"/>
    <p:sldId id="376" r:id="rId21"/>
    <p:sldId id="377" r:id="rId22"/>
    <p:sldId id="379" r:id="rId23"/>
    <p:sldId id="381" r:id="rId24"/>
    <p:sldId id="382" r:id="rId25"/>
    <p:sldId id="383" r:id="rId26"/>
    <p:sldId id="384" r:id="rId27"/>
    <p:sldId id="390" r:id="rId28"/>
    <p:sldId id="391" r:id="rId29"/>
    <p:sldId id="393" r:id="rId30"/>
    <p:sldId id="394" r:id="rId31"/>
    <p:sldId id="395" r:id="rId32"/>
    <p:sldId id="411" r:id="rId3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2D223A"/>
    <a:srgbClr val="251C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652"/>
  </p:normalViewPr>
  <p:slideViewPr>
    <p:cSldViewPr>
      <p:cViewPr varScale="1">
        <p:scale>
          <a:sx n="90" d="100"/>
          <a:sy n="90" d="100"/>
        </p:scale>
        <p:origin x="88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12035A-9156-4891-914C-3A81EF834E0B}" type="doc">
      <dgm:prSet loTypeId="urn:microsoft.com/office/officeart/2011/layout/RadialPicture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0698A18-F731-48E7-9F7E-3AE8E31DF948}">
      <dgm:prSet phldrT="[Texte]"/>
      <dgm:spPr/>
      <dgm:t>
        <a:bodyPr/>
        <a:lstStyle/>
        <a:p>
          <a:r>
            <a:rPr lang="fr-FR" b="1" dirty="0"/>
            <a:t>PORTE D’ENTREE</a:t>
          </a:r>
          <a:endParaRPr lang="fr-FR" dirty="0"/>
        </a:p>
      </dgm:t>
    </dgm:pt>
    <dgm:pt modelId="{8BE0F350-8803-455C-B230-7CA8C61D8647}" type="parTrans" cxnId="{E0B30F63-C9D4-4E2F-8294-14D23CED1076}">
      <dgm:prSet/>
      <dgm:spPr/>
      <dgm:t>
        <a:bodyPr/>
        <a:lstStyle/>
        <a:p>
          <a:endParaRPr lang="fr-FR"/>
        </a:p>
      </dgm:t>
    </dgm:pt>
    <dgm:pt modelId="{AF0D63BF-F397-46F4-8152-EF4528F6DA47}" type="sibTrans" cxnId="{E0B30F63-C9D4-4E2F-8294-14D23CED1076}">
      <dgm:prSet/>
      <dgm:spPr/>
      <dgm:t>
        <a:bodyPr/>
        <a:lstStyle/>
        <a:p>
          <a:endParaRPr lang="fr-FR"/>
        </a:p>
      </dgm:t>
    </dgm:pt>
    <dgm:pt modelId="{4AC2F8EF-791B-4C1D-92DB-DE5AB6363B2F}">
      <dgm:prSet/>
      <dgm:spPr/>
      <dgm:t>
        <a:bodyPr/>
        <a:lstStyle/>
        <a:p>
          <a:endParaRPr lang="fr-FR"/>
        </a:p>
      </dgm:t>
    </dgm:pt>
    <dgm:pt modelId="{B7333921-20EF-414C-B635-E838A36F7E76}" type="parTrans" cxnId="{A7FEB122-50CF-4E2E-A7CC-2C52B784350E}">
      <dgm:prSet/>
      <dgm:spPr/>
      <dgm:t>
        <a:bodyPr/>
        <a:lstStyle/>
        <a:p>
          <a:endParaRPr lang="fr-FR"/>
        </a:p>
      </dgm:t>
    </dgm:pt>
    <dgm:pt modelId="{D05308AD-294C-4320-9F64-0887F972665B}" type="sibTrans" cxnId="{A7FEB122-50CF-4E2E-A7CC-2C52B784350E}">
      <dgm:prSet/>
      <dgm:spPr/>
      <dgm:t>
        <a:bodyPr/>
        <a:lstStyle/>
        <a:p>
          <a:endParaRPr lang="fr-FR"/>
        </a:p>
      </dgm:t>
    </dgm:pt>
    <dgm:pt modelId="{D26722A0-C2D0-476C-AC38-11178FF6449E}">
      <dgm:prSet/>
      <dgm:spPr/>
      <dgm:t>
        <a:bodyPr/>
        <a:lstStyle/>
        <a:p>
          <a:endParaRPr lang="fr-FR"/>
        </a:p>
      </dgm:t>
    </dgm:pt>
    <dgm:pt modelId="{B2CF2EA6-1F00-4D2E-B825-BD3D170B2B16}" type="parTrans" cxnId="{CE86C8D7-DC4C-44CB-9001-7F2803C27487}">
      <dgm:prSet/>
      <dgm:spPr/>
      <dgm:t>
        <a:bodyPr/>
        <a:lstStyle/>
        <a:p>
          <a:endParaRPr lang="fr-FR"/>
        </a:p>
      </dgm:t>
    </dgm:pt>
    <dgm:pt modelId="{A21BFFDD-C0A0-422F-86FE-74A36118BA7A}" type="sibTrans" cxnId="{CE86C8D7-DC4C-44CB-9001-7F2803C27487}">
      <dgm:prSet/>
      <dgm:spPr/>
      <dgm:t>
        <a:bodyPr/>
        <a:lstStyle/>
        <a:p>
          <a:endParaRPr lang="fr-FR"/>
        </a:p>
      </dgm:t>
    </dgm:pt>
    <dgm:pt modelId="{31B25CB5-3492-43F8-BF75-2A94EE68AD2C}">
      <dgm:prSet/>
      <dgm:spPr/>
      <dgm:t>
        <a:bodyPr/>
        <a:lstStyle/>
        <a:p>
          <a:endParaRPr lang="fr-FR"/>
        </a:p>
      </dgm:t>
    </dgm:pt>
    <dgm:pt modelId="{983ACE49-1C19-4739-89AA-4DBBF3EB720E}" type="parTrans" cxnId="{4CD7FB41-AE06-4915-A77B-28D7FB8C76E5}">
      <dgm:prSet/>
      <dgm:spPr/>
      <dgm:t>
        <a:bodyPr/>
        <a:lstStyle/>
        <a:p>
          <a:endParaRPr lang="fr-FR"/>
        </a:p>
      </dgm:t>
    </dgm:pt>
    <dgm:pt modelId="{7652D55A-EC62-49CD-B2F1-26E1A4559C81}" type="sibTrans" cxnId="{4CD7FB41-AE06-4915-A77B-28D7FB8C76E5}">
      <dgm:prSet/>
      <dgm:spPr/>
      <dgm:t>
        <a:bodyPr/>
        <a:lstStyle/>
        <a:p>
          <a:endParaRPr lang="fr-FR"/>
        </a:p>
      </dgm:t>
    </dgm:pt>
    <dgm:pt modelId="{DCB993F1-BF27-4782-8B03-0ADAE5531F2A}">
      <dgm:prSet/>
      <dgm:spPr/>
      <dgm:t>
        <a:bodyPr/>
        <a:lstStyle/>
        <a:p>
          <a:endParaRPr lang="fr-FR"/>
        </a:p>
      </dgm:t>
    </dgm:pt>
    <dgm:pt modelId="{2A9388BC-6E7A-499A-9A3A-4B39DF40C128}" type="parTrans" cxnId="{B77B8F70-CA29-4E71-B83B-1782D5A75166}">
      <dgm:prSet/>
      <dgm:spPr/>
      <dgm:t>
        <a:bodyPr/>
        <a:lstStyle/>
        <a:p>
          <a:endParaRPr lang="fr-FR"/>
        </a:p>
      </dgm:t>
    </dgm:pt>
    <dgm:pt modelId="{34BBC4FA-3312-4CE4-BBE0-B4321CF899B4}" type="sibTrans" cxnId="{B77B8F70-CA29-4E71-B83B-1782D5A75166}">
      <dgm:prSet/>
      <dgm:spPr/>
      <dgm:t>
        <a:bodyPr/>
        <a:lstStyle/>
        <a:p>
          <a:endParaRPr lang="fr-FR"/>
        </a:p>
      </dgm:t>
    </dgm:pt>
    <dgm:pt modelId="{8B9C4482-AEE4-4065-86CE-E1E749D44475}">
      <dgm:prSet/>
      <dgm:spPr/>
      <dgm:t>
        <a:bodyPr/>
        <a:lstStyle/>
        <a:p>
          <a:endParaRPr lang="fr-FR"/>
        </a:p>
      </dgm:t>
    </dgm:pt>
    <dgm:pt modelId="{AECA824B-8A19-43EE-8EE4-D98C234BFDD1}" type="parTrans" cxnId="{A0E3066A-C2B5-4379-AFD0-AB57D8D394F0}">
      <dgm:prSet/>
      <dgm:spPr/>
      <dgm:t>
        <a:bodyPr/>
        <a:lstStyle/>
        <a:p>
          <a:endParaRPr lang="fr-FR"/>
        </a:p>
      </dgm:t>
    </dgm:pt>
    <dgm:pt modelId="{687C63AF-51E0-4A0A-A028-E71C97AEC634}" type="sibTrans" cxnId="{A0E3066A-C2B5-4379-AFD0-AB57D8D394F0}">
      <dgm:prSet/>
      <dgm:spPr/>
      <dgm:t>
        <a:bodyPr/>
        <a:lstStyle/>
        <a:p>
          <a:endParaRPr lang="fr-FR"/>
        </a:p>
      </dgm:t>
    </dgm:pt>
    <dgm:pt modelId="{9D990B7D-8BDE-4A1B-9D52-56E7A8D38FA0}">
      <dgm:prSet phldrT="[Texte]"/>
      <dgm:spPr>
        <a:solidFill>
          <a:schemeClr val="accent2"/>
        </a:solidFill>
      </dgm:spPr>
      <dgm:t>
        <a:bodyPr/>
        <a:lstStyle/>
        <a:p>
          <a:endParaRPr lang="fr-FR" dirty="0">
            <a:solidFill>
              <a:schemeClr val="bg1"/>
            </a:solidFill>
          </a:endParaRPr>
        </a:p>
      </dgm:t>
    </dgm:pt>
    <dgm:pt modelId="{93B43023-7428-4C46-9086-6DE4A5A9C7E2}" type="sibTrans" cxnId="{2CD4CD8C-BB6A-4550-8E2B-574A28DBCAF0}">
      <dgm:prSet/>
      <dgm:spPr/>
      <dgm:t>
        <a:bodyPr/>
        <a:lstStyle/>
        <a:p>
          <a:endParaRPr lang="fr-FR"/>
        </a:p>
      </dgm:t>
    </dgm:pt>
    <dgm:pt modelId="{6F906CA1-217B-47A5-B419-A4833E0F5BBB}" type="parTrans" cxnId="{2CD4CD8C-BB6A-4550-8E2B-574A28DBCAF0}">
      <dgm:prSet/>
      <dgm:spPr/>
      <dgm:t>
        <a:bodyPr/>
        <a:lstStyle/>
        <a:p>
          <a:endParaRPr lang="fr-FR"/>
        </a:p>
      </dgm:t>
    </dgm:pt>
    <dgm:pt modelId="{D7074566-1C05-4D45-BD93-4F77D085C6C3}" type="pres">
      <dgm:prSet presAssocID="{5712035A-9156-4891-914C-3A81EF834E0B}" presName="Name0" presStyleCnt="0">
        <dgm:presLayoutVars>
          <dgm:chMax val="1"/>
          <dgm:chPref val="1"/>
          <dgm:dir/>
          <dgm:resizeHandles/>
        </dgm:presLayoutVars>
      </dgm:prSet>
      <dgm:spPr/>
    </dgm:pt>
    <dgm:pt modelId="{B5CCB8CF-C47B-48C6-91D3-417E30265B73}" type="pres">
      <dgm:prSet presAssocID="{A0698A18-F731-48E7-9F7E-3AE8E31DF948}" presName="Parent" presStyleLbl="node1" presStyleIdx="0" presStyleCnt="2" custLinFactNeighborX="-33164" custLinFactNeighborY="730">
        <dgm:presLayoutVars>
          <dgm:chMax val="4"/>
          <dgm:chPref val="3"/>
        </dgm:presLayoutVars>
      </dgm:prSet>
      <dgm:spPr/>
    </dgm:pt>
    <dgm:pt modelId="{C8FE6829-A2D5-411B-AE75-F5BD9AC73959}" type="pres">
      <dgm:prSet presAssocID="{9D990B7D-8BDE-4A1B-9D52-56E7A8D38FA0}" presName="Accent" presStyleLbl="node1" presStyleIdx="1" presStyleCnt="2" custLinFactNeighborX="-5941" custLinFactNeighborY="-3452"/>
      <dgm:spPr/>
    </dgm:pt>
    <dgm:pt modelId="{5202693F-5FDF-4E52-9391-AE6F85465A08}" type="pres">
      <dgm:prSet presAssocID="{9D990B7D-8BDE-4A1B-9D52-56E7A8D38FA0}" presName="Image1" presStyleLbl="fgImgPlace1" presStyleIdx="0" presStyleCnt="1" custScaleY="14954" custLinFactNeighborX="-58758" custLinFactNeighborY="3590"/>
      <dgm:spPr/>
    </dgm:pt>
    <dgm:pt modelId="{B77E8B52-95FD-490B-99FC-450CEA1D0320}" type="pres">
      <dgm:prSet presAssocID="{9D990B7D-8BDE-4A1B-9D52-56E7A8D38FA0}" presName="Child1" presStyleLbl="revTx" presStyleIdx="0" presStyleCnt="1" custAng="10800000" custFlipVert="1" custScaleX="63834" custScaleY="18964" custLinFactX="-39970" custLinFactY="-11614" custLinFactNeighborX="-100000" custLinFactNeighborY="-100000">
        <dgm:presLayoutVars>
          <dgm:chMax val="0"/>
          <dgm:chPref val="0"/>
          <dgm:bulletEnabled val="1"/>
        </dgm:presLayoutVars>
      </dgm:prSet>
      <dgm:spPr/>
    </dgm:pt>
  </dgm:ptLst>
  <dgm:cxnLst>
    <dgm:cxn modelId="{A7FEB122-50CF-4E2E-A7CC-2C52B784350E}" srcId="{5712035A-9156-4891-914C-3A81EF834E0B}" destId="{4AC2F8EF-791B-4C1D-92DB-DE5AB6363B2F}" srcOrd="1" destOrd="0" parTransId="{B7333921-20EF-414C-B635-E838A36F7E76}" sibTransId="{D05308AD-294C-4320-9F64-0887F972665B}"/>
    <dgm:cxn modelId="{4CD7FB41-AE06-4915-A77B-28D7FB8C76E5}" srcId="{5712035A-9156-4891-914C-3A81EF834E0B}" destId="{31B25CB5-3492-43F8-BF75-2A94EE68AD2C}" srcOrd="3" destOrd="0" parTransId="{983ACE49-1C19-4739-89AA-4DBBF3EB720E}" sibTransId="{7652D55A-EC62-49CD-B2F1-26E1A4559C81}"/>
    <dgm:cxn modelId="{327B2262-BB57-4F34-BA09-F22F923A1EBF}" type="presOf" srcId="{9D990B7D-8BDE-4A1B-9D52-56E7A8D38FA0}" destId="{B77E8B52-95FD-490B-99FC-450CEA1D0320}" srcOrd="0" destOrd="0" presId="urn:microsoft.com/office/officeart/2011/layout/RadialPictureList"/>
    <dgm:cxn modelId="{E0B30F63-C9D4-4E2F-8294-14D23CED1076}" srcId="{5712035A-9156-4891-914C-3A81EF834E0B}" destId="{A0698A18-F731-48E7-9F7E-3AE8E31DF948}" srcOrd="0" destOrd="0" parTransId="{8BE0F350-8803-455C-B230-7CA8C61D8647}" sibTransId="{AF0D63BF-F397-46F4-8152-EF4528F6DA47}"/>
    <dgm:cxn modelId="{A0E3066A-C2B5-4379-AFD0-AB57D8D394F0}" srcId="{5712035A-9156-4891-914C-3A81EF834E0B}" destId="{8B9C4482-AEE4-4065-86CE-E1E749D44475}" srcOrd="5" destOrd="0" parTransId="{AECA824B-8A19-43EE-8EE4-D98C234BFDD1}" sibTransId="{687C63AF-51E0-4A0A-A028-E71C97AEC634}"/>
    <dgm:cxn modelId="{B77B8F70-CA29-4E71-B83B-1782D5A75166}" srcId="{5712035A-9156-4891-914C-3A81EF834E0B}" destId="{DCB993F1-BF27-4782-8B03-0ADAE5531F2A}" srcOrd="4" destOrd="0" parTransId="{2A9388BC-6E7A-499A-9A3A-4B39DF40C128}" sibTransId="{34BBC4FA-3312-4CE4-BBE0-B4321CF899B4}"/>
    <dgm:cxn modelId="{9C933183-28C2-4CEE-9D2A-BD3799362EF6}" type="presOf" srcId="{A0698A18-F731-48E7-9F7E-3AE8E31DF948}" destId="{B5CCB8CF-C47B-48C6-91D3-417E30265B73}" srcOrd="0" destOrd="0" presId="urn:microsoft.com/office/officeart/2011/layout/RadialPictureList"/>
    <dgm:cxn modelId="{2CD4CD8C-BB6A-4550-8E2B-574A28DBCAF0}" srcId="{A0698A18-F731-48E7-9F7E-3AE8E31DF948}" destId="{9D990B7D-8BDE-4A1B-9D52-56E7A8D38FA0}" srcOrd="0" destOrd="0" parTransId="{6F906CA1-217B-47A5-B419-A4833E0F5BBB}" sibTransId="{93B43023-7428-4C46-9086-6DE4A5A9C7E2}"/>
    <dgm:cxn modelId="{4BD743A7-1CF1-48E4-9CB1-A36248DE7BE3}" type="presOf" srcId="{5712035A-9156-4891-914C-3A81EF834E0B}" destId="{D7074566-1C05-4D45-BD93-4F77D085C6C3}" srcOrd="0" destOrd="0" presId="urn:microsoft.com/office/officeart/2011/layout/RadialPictureList"/>
    <dgm:cxn modelId="{CE86C8D7-DC4C-44CB-9001-7F2803C27487}" srcId="{5712035A-9156-4891-914C-3A81EF834E0B}" destId="{D26722A0-C2D0-476C-AC38-11178FF6449E}" srcOrd="2" destOrd="0" parTransId="{B2CF2EA6-1F00-4D2E-B825-BD3D170B2B16}" sibTransId="{A21BFFDD-C0A0-422F-86FE-74A36118BA7A}"/>
    <dgm:cxn modelId="{95E94AFB-EA2B-4DE6-858D-A4B1854A5AC5}" type="presParOf" srcId="{D7074566-1C05-4D45-BD93-4F77D085C6C3}" destId="{B5CCB8CF-C47B-48C6-91D3-417E30265B73}" srcOrd="0" destOrd="0" presId="urn:microsoft.com/office/officeart/2011/layout/RadialPictureList"/>
    <dgm:cxn modelId="{8391CE4D-2DF4-463E-9040-3E7572CEDD18}" type="presParOf" srcId="{D7074566-1C05-4D45-BD93-4F77D085C6C3}" destId="{C8FE6829-A2D5-411B-AE75-F5BD9AC73959}" srcOrd="1" destOrd="0" presId="urn:microsoft.com/office/officeart/2011/layout/RadialPictureList"/>
    <dgm:cxn modelId="{3643B14D-8EA4-4E7D-B4F0-5C93A59C86A8}" type="presParOf" srcId="{D7074566-1C05-4D45-BD93-4F77D085C6C3}" destId="{5202693F-5FDF-4E52-9391-AE6F85465A08}" srcOrd="2" destOrd="0" presId="urn:microsoft.com/office/officeart/2011/layout/RadialPictureList"/>
    <dgm:cxn modelId="{FE70F12F-449A-4AB3-85D3-9A32A2F17CCA}" type="presParOf" srcId="{D7074566-1C05-4D45-BD93-4F77D085C6C3}" destId="{B77E8B52-95FD-490B-99FC-450CEA1D0320}" srcOrd="3" destOrd="0" presId="urn:microsoft.com/office/officeart/2011/layout/Radial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3CBF92-ACAE-4590-AF1D-30798A12D3D7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7264145-2C01-4125-AF76-63BFAAD0BBAF}">
      <dgm:prSet phldrT="[Texte]" custT="1"/>
      <dgm:spPr>
        <a:solidFill>
          <a:schemeClr val="accent2"/>
        </a:solidFill>
      </dgm:spPr>
      <dgm:t>
        <a:bodyPr/>
        <a:lstStyle/>
        <a:p>
          <a:r>
            <a:rPr lang="fr-FR" sz="2400" dirty="0"/>
            <a:t>FRANCE</a:t>
          </a:r>
        </a:p>
      </dgm:t>
    </dgm:pt>
    <dgm:pt modelId="{55F26D88-05DC-4CF3-98DA-A64A86000B54}" type="parTrans" cxnId="{FB0464A6-E2EE-4FC0-BE9E-EA29E948D067}">
      <dgm:prSet/>
      <dgm:spPr/>
      <dgm:t>
        <a:bodyPr/>
        <a:lstStyle/>
        <a:p>
          <a:endParaRPr lang="fr-FR"/>
        </a:p>
      </dgm:t>
    </dgm:pt>
    <dgm:pt modelId="{7F3BE21D-F6A0-490B-B419-CE2DB143AABE}" type="sibTrans" cxnId="{FB0464A6-E2EE-4FC0-BE9E-EA29E948D067}">
      <dgm:prSet/>
      <dgm:spPr/>
      <dgm:t>
        <a:bodyPr/>
        <a:lstStyle/>
        <a:p>
          <a:endParaRPr lang="fr-FR"/>
        </a:p>
      </dgm:t>
    </dgm:pt>
    <dgm:pt modelId="{E431B853-D58E-4FE5-A027-7ECBC3C466CA}">
      <dgm:prSet phldrT="[Texte]" custT="1"/>
      <dgm:spPr/>
      <dgm:t>
        <a:bodyPr/>
        <a:lstStyle/>
        <a:p>
          <a:r>
            <a:rPr lang="fr-FR" sz="2400" dirty="0">
              <a:latin typeface="+mn-lt"/>
              <a:cs typeface="Times New Roman" panose="02020603050405020304" pitchFamily="18" charset="0"/>
            </a:rPr>
            <a:t>incidence =25 à30 cas d‘EI / million d'</a:t>
          </a:r>
          <a:r>
            <a:rPr lang="fr-FR" sz="2400" dirty="0" err="1">
              <a:latin typeface="+mn-lt"/>
              <a:cs typeface="Times New Roman" panose="02020603050405020304" pitchFamily="18" charset="0"/>
            </a:rPr>
            <a:t>hbts</a:t>
          </a:r>
          <a:r>
            <a:rPr lang="fr-FR" sz="2400" dirty="0">
              <a:latin typeface="+mn-lt"/>
              <a:cs typeface="Times New Roman" panose="02020603050405020304" pitchFamily="18" charset="0"/>
            </a:rPr>
            <a:t> / an dans   pop française adulte,  selon la classification de Duke.</a:t>
          </a:r>
          <a:endParaRPr lang="fr-FR" sz="2400" dirty="0">
            <a:latin typeface="+mn-lt"/>
          </a:endParaRPr>
        </a:p>
      </dgm:t>
    </dgm:pt>
    <dgm:pt modelId="{7DB1E403-DED9-4ED8-8C0B-5052E9A761E9}" type="parTrans" cxnId="{F843D409-9503-433B-AACC-4130FF90599A}">
      <dgm:prSet/>
      <dgm:spPr/>
      <dgm:t>
        <a:bodyPr/>
        <a:lstStyle/>
        <a:p>
          <a:endParaRPr lang="fr-FR"/>
        </a:p>
      </dgm:t>
    </dgm:pt>
    <dgm:pt modelId="{2ECDAC3E-BD1B-44BF-B30D-8FF8D4364029}" type="sibTrans" cxnId="{F843D409-9503-433B-AACC-4130FF90599A}">
      <dgm:prSet/>
      <dgm:spPr/>
      <dgm:t>
        <a:bodyPr/>
        <a:lstStyle/>
        <a:p>
          <a:endParaRPr lang="fr-FR"/>
        </a:p>
      </dgm:t>
    </dgm:pt>
    <dgm:pt modelId="{2E2DD64D-363D-4975-ADF5-5EF9F0ED4807}">
      <dgm:prSet phldrT="[Texte]" custT="1"/>
      <dgm:spPr/>
      <dgm:t>
        <a:bodyPr/>
        <a:lstStyle/>
        <a:p>
          <a:r>
            <a:rPr lang="fr-FR" sz="2400" dirty="0">
              <a:latin typeface="+mn-lt"/>
              <a:cs typeface="Times New Roman" panose="02020603050405020304" pitchFamily="18" charset="0"/>
            </a:rPr>
            <a:t>Incidence annuelle de 51 cas hommes / million </a:t>
          </a:r>
          <a:r>
            <a:rPr lang="fr-FR" sz="2400" i="1" dirty="0">
              <a:latin typeface="+mn-lt"/>
              <a:cs typeface="Times New Roman" panose="02020603050405020304" pitchFamily="18" charset="0"/>
            </a:rPr>
            <a:t>vs </a:t>
          </a:r>
          <a:r>
            <a:rPr lang="fr-FR" sz="2400" dirty="0">
              <a:latin typeface="+mn-lt"/>
              <a:cs typeface="Times New Roman" panose="02020603050405020304" pitchFamily="18" charset="0"/>
            </a:rPr>
            <a:t>16 cas femmes. </a:t>
          </a:r>
          <a:endParaRPr lang="fr-FR" sz="2400" dirty="0">
            <a:latin typeface="+mn-lt"/>
          </a:endParaRPr>
        </a:p>
      </dgm:t>
    </dgm:pt>
    <dgm:pt modelId="{833303E1-F0FF-4364-8A80-24F0CACDDE3F}" type="parTrans" cxnId="{51D80F8B-F0BF-4F9D-9354-FA30A59D91EC}">
      <dgm:prSet/>
      <dgm:spPr/>
      <dgm:t>
        <a:bodyPr/>
        <a:lstStyle/>
        <a:p>
          <a:endParaRPr lang="fr-FR"/>
        </a:p>
      </dgm:t>
    </dgm:pt>
    <dgm:pt modelId="{ABF088D2-E8A3-4E69-86CD-CD94F717128E}" type="sibTrans" cxnId="{51D80F8B-F0BF-4F9D-9354-FA30A59D91EC}">
      <dgm:prSet/>
      <dgm:spPr/>
      <dgm:t>
        <a:bodyPr/>
        <a:lstStyle/>
        <a:p>
          <a:endParaRPr lang="fr-FR"/>
        </a:p>
      </dgm:t>
    </dgm:pt>
    <dgm:pt modelId="{DEA52FD9-5568-4F72-85D4-BB98C6128691}">
      <dgm:prSet/>
      <dgm:spPr/>
      <dgm:t>
        <a:bodyPr/>
        <a:lstStyle/>
        <a:p>
          <a:r>
            <a:rPr lang="fr-FR" dirty="0">
              <a:latin typeface="+mn-lt"/>
              <a:cs typeface="Times New Roman" panose="02020603050405020304" pitchFamily="18" charset="0"/>
            </a:rPr>
            <a:t>Chez les hommes, incidence annuelle &lt; 30 cas / million si âge &lt; 50 ans et augmentait à 200 cas / million entre 75-79 ans.</a:t>
          </a:r>
        </a:p>
      </dgm:t>
    </dgm:pt>
    <dgm:pt modelId="{FC24B430-D624-4BBD-AC66-A923E0847E4C}" type="parTrans" cxnId="{DF863B72-E44C-4507-82B5-61BCB353A7B5}">
      <dgm:prSet/>
      <dgm:spPr/>
      <dgm:t>
        <a:bodyPr/>
        <a:lstStyle/>
        <a:p>
          <a:endParaRPr lang="fr-FR"/>
        </a:p>
      </dgm:t>
    </dgm:pt>
    <dgm:pt modelId="{5E40ADFA-5724-4896-8956-CDCB4688AAB4}" type="sibTrans" cxnId="{DF863B72-E44C-4507-82B5-61BCB353A7B5}">
      <dgm:prSet/>
      <dgm:spPr/>
      <dgm:t>
        <a:bodyPr/>
        <a:lstStyle/>
        <a:p>
          <a:endParaRPr lang="fr-FR"/>
        </a:p>
      </dgm:t>
    </dgm:pt>
    <dgm:pt modelId="{CB358591-2BF3-412C-AF74-B3D923AB6891}" type="pres">
      <dgm:prSet presAssocID="{CE3CBF92-ACAE-4590-AF1D-30798A12D3D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96C1F44-1667-4A5E-A6B1-B75CFEA97E59}" type="pres">
      <dgm:prSet presAssocID="{07264145-2C01-4125-AF76-63BFAAD0BBAF}" presName="root1" presStyleCnt="0"/>
      <dgm:spPr/>
    </dgm:pt>
    <dgm:pt modelId="{8A99AE20-CF55-40FC-AF9F-74F8DDBFBD75}" type="pres">
      <dgm:prSet presAssocID="{07264145-2C01-4125-AF76-63BFAAD0BBAF}" presName="LevelOneTextNode" presStyleLbl="node0" presStyleIdx="0" presStyleCnt="1" custAng="5400000" custScaleX="75188" custScaleY="21320">
        <dgm:presLayoutVars>
          <dgm:chPref val="3"/>
        </dgm:presLayoutVars>
      </dgm:prSet>
      <dgm:spPr/>
    </dgm:pt>
    <dgm:pt modelId="{845114F6-3C2F-480F-B6FA-10E21A0D1E7F}" type="pres">
      <dgm:prSet presAssocID="{07264145-2C01-4125-AF76-63BFAAD0BBAF}" presName="level2hierChild" presStyleCnt="0"/>
      <dgm:spPr/>
    </dgm:pt>
    <dgm:pt modelId="{F962D360-9C91-4B23-A6F3-9FD1A080B0A7}" type="pres">
      <dgm:prSet presAssocID="{7DB1E403-DED9-4ED8-8C0B-5052E9A761E9}" presName="conn2-1" presStyleLbl="parChTrans1D2" presStyleIdx="0" presStyleCnt="3"/>
      <dgm:spPr/>
    </dgm:pt>
    <dgm:pt modelId="{B35CA626-26B0-4EFD-88BA-D7A6ED1B9D9A}" type="pres">
      <dgm:prSet presAssocID="{7DB1E403-DED9-4ED8-8C0B-5052E9A761E9}" presName="connTx" presStyleLbl="parChTrans1D2" presStyleIdx="0" presStyleCnt="3"/>
      <dgm:spPr/>
    </dgm:pt>
    <dgm:pt modelId="{D564423C-A058-4621-B032-F1DA96EF6A49}" type="pres">
      <dgm:prSet presAssocID="{E431B853-D58E-4FE5-A027-7ECBC3C466CA}" presName="root2" presStyleCnt="0"/>
      <dgm:spPr/>
    </dgm:pt>
    <dgm:pt modelId="{52234BDD-730B-4752-8792-86D4C17D24DB}" type="pres">
      <dgm:prSet presAssocID="{E431B853-D58E-4FE5-A027-7ECBC3C466CA}" presName="LevelTwoTextNode" presStyleLbl="node2" presStyleIdx="0" presStyleCnt="3" custScaleX="169637">
        <dgm:presLayoutVars>
          <dgm:chPref val="3"/>
        </dgm:presLayoutVars>
      </dgm:prSet>
      <dgm:spPr/>
    </dgm:pt>
    <dgm:pt modelId="{402B970C-B4EC-4C59-8592-AF6A493862EA}" type="pres">
      <dgm:prSet presAssocID="{E431B853-D58E-4FE5-A027-7ECBC3C466CA}" presName="level3hierChild" presStyleCnt="0"/>
      <dgm:spPr/>
    </dgm:pt>
    <dgm:pt modelId="{397E7623-E5D4-4679-AD76-34BCBE6EBC29}" type="pres">
      <dgm:prSet presAssocID="{833303E1-F0FF-4364-8A80-24F0CACDDE3F}" presName="conn2-1" presStyleLbl="parChTrans1D2" presStyleIdx="1" presStyleCnt="3"/>
      <dgm:spPr/>
    </dgm:pt>
    <dgm:pt modelId="{183E4F6F-F43A-4A42-9EE4-CED8EB1FD423}" type="pres">
      <dgm:prSet presAssocID="{833303E1-F0FF-4364-8A80-24F0CACDDE3F}" presName="connTx" presStyleLbl="parChTrans1D2" presStyleIdx="1" presStyleCnt="3"/>
      <dgm:spPr/>
    </dgm:pt>
    <dgm:pt modelId="{59E10C43-9B94-42E1-90B9-869E23422050}" type="pres">
      <dgm:prSet presAssocID="{2E2DD64D-363D-4975-ADF5-5EF9F0ED4807}" presName="root2" presStyleCnt="0"/>
      <dgm:spPr/>
    </dgm:pt>
    <dgm:pt modelId="{4F1A8D3A-262E-4AF6-B33B-566C4D20A05D}" type="pres">
      <dgm:prSet presAssocID="{2E2DD64D-363D-4975-ADF5-5EF9F0ED4807}" presName="LevelTwoTextNode" presStyleLbl="node2" presStyleIdx="1" presStyleCnt="3" custScaleX="169637">
        <dgm:presLayoutVars>
          <dgm:chPref val="3"/>
        </dgm:presLayoutVars>
      </dgm:prSet>
      <dgm:spPr/>
    </dgm:pt>
    <dgm:pt modelId="{BE29C85C-CD96-462C-BCE1-5B2036AFFF3C}" type="pres">
      <dgm:prSet presAssocID="{2E2DD64D-363D-4975-ADF5-5EF9F0ED4807}" presName="level3hierChild" presStyleCnt="0"/>
      <dgm:spPr/>
    </dgm:pt>
    <dgm:pt modelId="{135CF36A-8040-428D-BAC8-0C84F50F567E}" type="pres">
      <dgm:prSet presAssocID="{FC24B430-D624-4BBD-AC66-A923E0847E4C}" presName="conn2-1" presStyleLbl="parChTrans1D2" presStyleIdx="2" presStyleCnt="3"/>
      <dgm:spPr/>
    </dgm:pt>
    <dgm:pt modelId="{3A24B867-BDD2-4A70-B9FE-33E2991A8D53}" type="pres">
      <dgm:prSet presAssocID="{FC24B430-D624-4BBD-AC66-A923E0847E4C}" presName="connTx" presStyleLbl="parChTrans1D2" presStyleIdx="2" presStyleCnt="3"/>
      <dgm:spPr/>
    </dgm:pt>
    <dgm:pt modelId="{BC9E9ED1-FCC5-4C0E-A1ED-F18D3F65BFF4}" type="pres">
      <dgm:prSet presAssocID="{DEA52FD9-5568-4F72-85D4-BB98C6128691}" presName="root2" presStyleCnt="0"/>
      <dgm:spPr/>
    </dgm:pt>
    <dgm:pt modelId="{BD191996-0DEB-4373-A7DB-664CF8233F23}" type="pres">
      <dgm:prSet presAssocID="{DEA52FD9-5568-4F72-85D4-BB98C6128691}" presName="LevelTwoTextNode" presStyleLbl="node2" presStyleIdx="2" presStyleCnt="3" custScaleX="170045">
        <dgm:presLayoutVars>
          <dgm:chPref val="3"/>
        </dgm:presLayoutVars>
      </dgm:prSet>
      <dgm:spPr/>
    </dgm:pt>
    <dgm:pt modelId="{BF983D45-6C76-4B7C-BD99-02AA787FFAF2}" type="pres">
      <dgm:prSet presAssocID="{DEA52FD9-5568-4F72-85D4-BB98C6128691}" presName="level3hierChild" presStyleCnt="0"/>
      <dgm:spPr/>
    </dgm:pt>
  </dgm:ptLst>
  <dgm:cxnLst>
    <dgm:cxn modelId="{F843D409-9503-433B-AACC-4130FF90599A}" srcId="{07264145-2C01-4125-AF76-63BFAAD0BBAF}" destId="{E431B853-D58E-4FE5-A027-7ECBC3C466CA}" srcOrd="0" destOrd="0" parTransId="{7DB1E403-DED9-4ED8-8C0B-5052E9A761E9}" sibTransId="{2ECDAC3E-BD1B-44BF-B30D-8FF8D4364029}"/>
    <dgm:cxn modelId="{27C16A10-89EE-4393-9F73-6732D02CC961}" type="presOf" srcId="{07264145-2C01-4125-AF76-63BFAAD0BBAF}" destId="{8A99AE20-CF55-40FC-AF9F-74F8DDBFBD75}" srcOrd="0" destOrd="0" presId="urn:microsoft.com/office/officeart/2008/layout/HorizontalMultiLevelHierarchy"/>
    <dgm:cxn modelId="{5A90144E-D865-4284-81B4-6312C2370A3F}" type="presOf" srcId="{FC24B430-D624-4BBD-AC66-A923E0847E4C}" destId="{3A24B867-BDD2-4A70-B9FE-33E2991A8D53}" srcOrd="1" destOrd="0" presId="urn:microsoft.com/office/officeart/2008/layout/HorizontalMultiLevelHierarchy"/>
    <dgm:cxn modelId="{180E9163-2672-48B7-B819-A7D4E5DCEE66}" type="presOf" srcId="{DEA52FD9-5568-4F72-85D4-BB98C6128691}" destId="{BD191996-0DEB-4373-A7DB-664CF8233F23}" srcOrd="0" destOrd="0" presId="urn:microsoft.com/office/officeart/2008/layout/HorizontalMultiLevelHierarchy"/>
    <dgm:cxn modelId="{DF863B72-E44C-4507-82B5-61BCB353A7B5}" srcId="{07264145-2C01-4125-AF76-63BFAAD0BBAF}" destId="{DEA52FD9-5568-4F72-85D4-BB98C6128691}" srcOrd="2" destOrd="0" parTransId="{FC24B430-D624-4BBD-AC66-A923E0847E4C}" sibTransId="{5E40ADFA-5724-4896-8956-CDCB4688AAB4}"/>
    <dgm:cxn modelId="{EEBA1E88-E312-43EE-9E64-4015BA182300}" type="presOf" srcId="{CE3CBF92-ACAE-4590-AF1D-30798A12D3D7}" destId="{CB358591-2BF3-412C-AF74-B3D923AB6891}" srcOrd="0" destOrd="0" presId="urn:microsoft.com/office/officeart/2008/layout/HorizontalMultiLevelHierarchy"/>
    <dgm:cxn modelId="{51D80F8B-F0BF-4F9D-9354-FA30A59D91EC}" srcId="{07264145-2C01-4125-AF76-63BFAAD0BBAF}" destId="{2E2DD64D-363D-4975-ADF5-5EF9F0ED4807}" srcOrd="1" destOrd="0" parTransId="{833303E1-F0FF-4364-8A80-24F0CACDDE3F}" sibTransId="{ABF088D2-E8A3-4E69-86CD-CD94F717128E}"/>
    <dgm:cxn modelId="{675AC492-BDC3-41F5-A30F-32F5D720ADC1}" type="presOf" srcId="{FC24B430-D624-4BBD-AC66-A923E0847E4C}" destId="{135CF36A-8040-428D-BAC8-0C84F50F567E}" srcOrd="0" destOrd="0" presId="urn:microsoft.com/office/officeart/2008/layout/HorizontalMultiLevelHierarchy"/>
    <dgm:cxn modelId="{476D8098-4853-47B6-A540-8BA68C48A781}" type="presOf" srcId="{7DB1E403-DED9-4ED8-8C0B-5052E9A761E9}" destId="{F962D360-9C91-4B23-A6F3-9FD1A080B0A7}" srcOrd="0" destOrd="0" presId="urn:microsoft.com/office/officeart/2008/layout/HorizontalMultiLevelHierarchy"/>
    <dgm:cxn modelId="{FB0464A6-E2EE-4FC0-BE9E-EA29E948D067}" srcId="{CE3CBF92-ACAE-4590-AF1D-30798A12D3D7}" destId="{07264145-2C01-4125-AF76-63BFAAD0BBAF}" srcOrd="0" destOrd="0" parTransId="{55F26D88-05DC-4CF3-98DA-A64A86000B54}" sibTransId="{7F3BE21D-F6A0-490B-B419-CE2DB143AABE}"/>
    <dgm:cxn modelId="{84735AB7-4138-4F88-A6DE-FC81854D3713}" type="presOf" srcId="{833303E1-F0FF-4364-8A80-24F0CACDDE3F}" destId="{397E7623-E5D4-4679-AD76-34BCBE6EBC29}" srcOrd="0" destOrd="0" presId="urn:microsoft.com/office/officeart/2008/layout/HorizontalMultiLevelHierarchy"/>
    <dgm:cxn modelId="{3574C1CD-EFD1-447E-86E2-5F28E65E091C}" type="presOf" srcId="{7DB1E403-DED9-4ED8-8C0B-5052E9A761E9}" destId="{B35CA626-26B0-4EFD-88BA-D7A6ED1B9D9A}" srcOrd="1" destOrd="0" presId="urn:microsoft.com/office/officeart/2008/layout/HorizontalMultiLevelHierarchy"/>
    <dgm:cxn modelId="{C39479E6-0B7A-4F45-A648-F5C802C2F58E}" type="presOf" srcId="{2E2DD64D-363D-4975-ADF5-5EF9F0ED4807}" destId="{4F1A8D3A-262E-4AF6-B33B-566C4D20A05D}" srcOrd="0" destOrd="0" presId="urn:microsoft.com/office/officeart/2008/layout/HorizontalMultiLevelHierarchy"/>
    <dgm:cxn modelId="{FD338BE8-7D82-45FB-9EC1-9E629B9B0838}" type="presOf" srcId="{E431B853-D58E-4FE5-A027-7ECBC3C466CA}" destId="{52234BDD-730B-4752-8792-86D4C17D24DB}" srcOrd="0" destOrd="0" presId="urn:microsoft.com/office/officeart/2008/layout/HorizontalMultiLevelHierarchy"/>
    <dgm:cxn modelId="{2DE8E5E8-A5B0-44D1-B352-6BD680673F97}" type="presOf" srcId="{833303E1-F0FF-4364-8A80-24F0CACDDE3F}" destId="{183E4F6F-F43A-4A42-9EE4-CED8EB1FD423}" srcOrd="1" destOrd="0" presId="urn:microsoft.com/office/officeart/2008/layout/HorizontalMultiLevelHierarchy"/>
    <dgm:cxn modelId="{8D71A647-98B7-4057-AF49-BAD14CCF395E}" type="presParOf" srcId="{CB358591-2BF3-412C-AF74-B3D923AB6891}" destId="{096C1F44-1667-4A5E-A6B1-B75CFEA97E59}" srcOrd="0" destOrd="0" presId="urn:microsoft.com/office/officeart/2008/layout/HorizontalMultiLevelHierarchy"/>
    <dgm:cxn modelId="{16B047D3-B4AB-488C-ACC7-3C83A6EFBE3C}" type="presParOf" srcId="{096C1F44-1667-4A5E-A6B1-B75CFEA97E59}" destId="{8A99AE20-CF55-40FC-AF9F-74F8DDBFBD75}" srcOrd="0" destOrd="0" presId="urn:microsoft.com/office/officeart/2008/layout/HorizontalMultiLevelHierarchy"/>
    <dgm:cxn modelId="{FA338BD7-2809-4653-AEB7-95FFC4273A3E}" type="presParOf" srcId="{096C1F44-1667-4A5E-A6B1-B75CFEA97E59}" destId="{845114F6-3C2F-480F-B6FA-10E21A0D1E7F}" srcOrd="1" destOrd="0" presId="urn:microsoft.com/office/officeart/2008/layout/HorizontalMultiLevelHierarchy"/>
    <dgm:cxn modelId="{5D260E6F-1B63-4611-A4F4-D35CE79A176C}" type="presParOf" srcId="{845114F6-3C2F-480F-B6FA-10E21A0D1E7F}" destId="{F962D360-9C91-4B23-A6F3-9FD1A080B0A7}" srcOrd="0" destOrd="0" presId="urn:microsoft.com/office/officeart/2008/layout/HorizontalMultiLevelHierarchy"/>
    <dgm:cxn modelId="{6377582A-6AE3-4DD1-9C02-200D76F2E633}" type="presParOf" srcId="{F962D360-9C91-4B23-A6F3-9FD1A080B0A7}" destId="{B35CA626-26B0-4EFD-88BA-D7A6ED1B9D9A}" srcOrd="0" destOrd="0" presId="urn:microsoft.com/office/officeart/2008/layout/HorizontalMultiLevelHierarchy"/>
    <dgm:cxn modelId="{640309AE-55F7-4626-AD9D-4F172B3A8CB2}" type="presParOf" srcId="{845114F6-3C2F-480F-B6FA-10E21A0D1E7F}" destId="{D564423C-A058-4621-B032-F1DA96EF6A49}" srcOrd="1" destOrd="0" presId="urn:microsoft.com/office/officeart/2008/layout/HorizontalMultiLevelHierarchy"/>
    <dgm:cxn modelId="{A7443FE9-E325-42FC-869F-233558009845}" type="presParOf" srcId="{D564423C-A058-4621-B032-F1DA96EF6A49}" destId="{52234BDD-730B-4752-8792-86D4C17D24DB}" srcOrd="0" destOrd="0" presId="urn:microsoft.com/office/officeart/2008/layout/HorizontalMultiLevelHierarchy"/>
    <dgm:cxn modelId="{3F138AB8-9871-4E0F-98FD-551E6739CEFB}" type="presParOf" srcId="{D564423C-A058-4621-B032-F1DA96EF6A49}" destId="{402B970C-B4EC-4C59-8592-AF6A493862EA}" srcOrd="1" destOrd="0" presId="urn:microsoft.com/office/officeart/2008/layout/HorizontalMultiLevelHierarchy"/>
    <dgm:cxn modelId="{58AE50E8-654B-4858-A972-EEE6DC56E593}" type="presParOf" srcId="{845114F6-3C2F-480F-B6FA-10E21A0D1E7F}" destId="{397E7623-E5D4-4679-AD76-34BCBE6EBC29}" srcOrd="2" destOrd="0" presId="urn:microsoft.com/office/officeart/2008/layout/HorizontalMultiLevelHierarchy"/>
    <dgm:cxn modelId="{ECA3E83C-742B-4C66-819D-A727E7247A69}" type="presParOf" srcId="{397E7623-E5D4-4679-AD76-34BCBE6EBC29}" destId="{183E4F6F-F43A-4A42-9EE4-CED8EB1FD423}" srcOrd="0" destOrd="0" presId="urn:microsoft.com/office/officeart/2008/layout/HorizontalMultiLevelHierarchy"/>
    <dgm:cxn modelId="{7CA668F4-3902-48FC-BC90-7129612BCAC9}" type="presParOf" srcId="{845114F6-3C2F-480F-B6FA-10E21A0D1E7F}" destId="{59E10C43-9B94-42E1-90B9-869E23422050}" srcOrd="3" destOrd="0" presId="urn:microsoft.com/office/officeart/2008/layout/HorizontalMultiLevelHierarchy"/>
    <dgm:cxn modelId="{FEC4C461-B6D0-4CF8-98FD-15D080B5E6AF}" type="presParOf" srcId="{59E10C43-9B94-42E1-90B9-869E23422050}" destId="{4F1A8D3A-262E-4AF6-B33B-566C4D20A05D}" srcOrd="0" destOrd="0" presId="urn:microsoft.com/office/officeart/2008/layout/HorizontalMultiLevelHierarchy"/>
    <dgm:cxn modelId="{2AE5DD4A-23FB-48FF-811D-DE61052A4995}" type="presParOf" srcId="{59E10C43-9B94-42E1-90B9-869E23422050}" destId="{BE29C85C-CD96-462C-BCE1-5B2036AFFF3C}" srcOrd="1" destOrd="0" presId="urn:microsoft.com/office/officeart/2008/layout/HorizontalMultiLevelHierarchy"/>
    <dgm:cxn modelId="{DF813A63-4D8B-4F2C-A604-08013EC64390}" type="presParOf" srcId="{845114F6-3C2F-480F-B6FA-10E21A0D1E7F}" destId="{135CF36A-8040-428D-BAC8-0C84F50F567E}" srcOrd="4" destOrd="0" presId="urn:microsoft.com/office/officeart/2008/layout/HorizontalMultiLevelHierarchy"/>
    <dgm:cxn modelId="{A4D18FF8-A9CB-4C98-B2B0-E76D14B2100A}" type="presParOf" srcId="{135CF36A-8040-428D-BAC8-0C84F50F567E}" destId="{3A24B867-BDD2-4A70-B9FE-33E2991A8D53}" srcOrd="0" destOrd="0" presId="urn:microsoft.com/office/officeart/2008/layout/HorizontalMultiLevelHierarchy"/>
    <dgm:cxn modelId="{8949A715-9C35-4DD1-B54F-FE75B1E72D8C}" type="presParOf" srcId="{845114F6-3C2F-480F-B6FA-10E21A0D1E7F}" destId="{BC9E9ED1-FCC5-4C0E-A1ED-F18D3F65BFF4}" srcOrd="5" destOrd="0" presId="urn:microsoft.com/office/officeart/2008/layout/HorizontalMultiLevelHierarchy"/>
    <dgm:cxn modelId="{3BED6C08-0CC3-41FE-8242-5BEBD59FA4C4}" type="presParOf" srcId="{BC9E9ED1-FCC5-4C0E-A1ED-F18D3F65BFF4}" destId="{BD191996-0DEB-4373-A7DB-664CF8233F23}" srcOrd="0" destOrd="0" presId="urn:microsoft.com/office/officeart/2008/layout/HorizontalMultiLevelHierarchy"/>
    <dgm:cxn modelId="{F92BB312-9ABE-4817-9FE1-CAD89FF173FE}" type="presParOf" srcId="{BC9E9ED1-FCC5-4C0E-A1ED-F18D3F65BFF4}" destId="{BF983D45-6C76-4B7C-BD99-02AA787FFAF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3CBF92-ACAE-4590-AF1D-30798A12D3D7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7264145-2C01-4125-AF76-63BFAAD0BBAF}">
      <dgm:prSet phldrT="[Texte]" custT="1"/>
      <dgm:spPr>
        <a:solidFill>
          <a:schemeClr val="accent2"/>
        </a:solidFill>
      </dgm:spPr>
      <dgm:t>
        <a:bodyPr/>
        <a:lstStyle/>
        <a:p>
          <a:r>
            <a:rPr lang="fr-FR" sz="2400" dirty="0">
              <a:latin typeface="+mn-lt"/>
              <a:cs typeface="Times New Roman" panose="02020603050405020304" pitchFamily="18" charset="0"/>
            </a:rPr>
            <a:t>Allemagne , Australie, Italie , GB et Etats-Unis </a:t>
          </a:r>
          <a:endParaRPr lang="fr-FR" sz="2400" dirty="0">
            <a:latin typeface="+mn-lt"/>
          </a:endParaRPr>
        </a:p>
      </dgm:t>
    </dgm:pt>
    <dgm:pt modelId="{55F26D88-05DC-4CF3-98DA-A64A86000B54}" type="parTrans" cxnId="{FB0464A6-E2EE-4FC0-BE9E-EA29E948D067}">
      <dgm:prSet/>
      <dgm:spPr/>
      <dgm:t>
        <a:bodyPr/>
        <a:lstStyle/>
        <a:p>
          <a:endParaRPr lang="fr-FR"/>
        </a:p>
      </dgm:t>
    </dgm:pt>
    <dgm:pt modelId="{7F3BE21D-F6A0-490B-B419-CE2DB143AABE}" type="sibTrans" cxnId="{FB0464A6-E2EE-4FC0-BE9E-EA29E948D067}">
      <dgm:prSet/>
      <dgm:spPr/>
      <dgm:t>
        <a:bodyPr/>
        <a:lstStyle/>
        <a:p>
          <a:endParaRPr lang="fr-FR"/>
        </a:p>
      </dgm:t>
    </dgm:pt>
    <dgm:pt modelId="{E431B853-D58E-4FE5-A027-7ECBC3C466CA}">
      <dgm:prSet phldrT="[Texte]" custT="1"/>
      <dgm:spPr/>
      <dgm:t>
        <a:bodyPr/>
        <a:lstStyle/>
        <a:p>
          <a:r>
            <a:rPr lang="fr-FR" sz="2000" dirty="0">
              <a:latin typeface="+mn-lt"/>
              <a:cs typeface="Times New Roman" panose="02020603050405020304" pitchFamily="18" charset="0"/>
            </a:rPr>
            <a:t>Incidence annuelle = 40-80 cas d'endocardites / million d'habitants</a:t>
          </a:r>
          <a:r>
            <a:rPr lang="fr-F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fr-FR" sz="2000" dirty="0">
              <a:latin typeface="+mn-lt"/>
              <a:cs typeface="Times New Roman" panose="02020603050405020304" pitchFamily="18" charset="0"/>
            </a:rPr>
            <a:t>.</a:t>
          </a:r>
          <a:endParaRPr lang="fr-FR" sz="2000" dirty="0">
            <a:latin typeface="+mn-lt"/>
          </a:endParaRPr>
        </a:p>
      </dgm:t>
    </dgm:pt>
    <dgm:pt modelId="{7DB1E403-DED9-4ED8-8C0B-5052E9A761E9}" type="parTrans" cxnId="{F843D409-9503-433B-AACC-4130FF90599A}">
      <dgm:prSet/>
      <dgm:spPr/>
      <dgm:t>
        <a:bodyPr/>
        <a:lstStyle/>
        <a:p>
          <a:endParaRPr lang="fr-FR"/>
        </a:p>
      </dgm:t>
    </dgm:pt>
    <dgm:pt modelId="{2ECDAC3E-BD1B-44BF-B30D-8FF8D4364029}" type="sibTrans" cxnId="{F843D409-9503-433B-AACC-4130FF90599A}">
      <dgm:prSet/>
      <dgm:spPr/>
      <dgm:t>
        <a:bodyPr/>
        <a:lstStyle/>
        <a:p>
          <a:endParaRPr lang="fr-FR"/>
        </a:p>
      </dgm:t>
    </dgm:pt>
    <dgm:pt modelId="{2E2DD64D-363D-4975-ADF5-5EF9F0ED4807}">
      <dgm:prSet phldrT="[Texte]" custT="1"/>
      <dgm:spPr/>
      <dgm:t>
        <a:bodyPr/>
        <a:lstStyle/>
        <a:p>
          <a:r>
            <a:rPr lang="fr-FR" sz="2000" dirty="0">
              <a:latin typeface="+mn-lt"/>
              <a:cs typeface="Times New Roman" panose="02020603050405020304" pitchFamily="18" charset="0"/>
            </a:rPr>
            <a:t>Mortalité précoce = 15-25 % durant la période hospitalière ou les 3 premiers mois.</a:t>
          </a:r>
          <a:endParaRPr lang="fr-FR" sz="2000" dirty="0">
            <a:latin typeface="+mn-lt"/>
          </a:endParaRPr>
        </a:p>
      </dgm:t>
    </dgm:pt>
    <dgm:pt modelId="{833303E1-F0FF-4364-8A80-24F0CACDDE3F}" type="parTrans" cxnId="{51D80F8B-F0BF-4F9D-9354-FA30A59D91EC}">
      <dgm:prSet/>
      <dgm:spPr/>
      <dgm:t>
        <a:bodyPr/>
        <a:lstStyle/>
        <a:p>
          <a:endParaRPr lang="fr-FR"/>
        </a:p>
      </dgm:t>
    </dgm:pt>
    <dgm:pt modelId="{ABF088D2-E8A3-4E69-86CD-CD94F717128E}" type="sibTrans" cxnId="{51D80F8B-F0BF-4F9D-9354-FA30A59D91EC}">
      <dgm:prSet/>
      <dgm:spPr/>
      <dgm:t>
        <a:bodyPr/>
        <a:lstStyle/>
        <a:p>
          <a:endParaRPr lang="fr-FR"/>
        </a:p>
      </dgm:t>
    </dgm:pt>
    <dgm:pt modelId="{CB358591-2BF3-412C-AF74-B3D923AB6891}" type="pres">
      <dgm:prSet presAssocID="{CE3CBF92-ACAE-4590-AF1D-30798A12D3D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96C1F44-1667-4A5E-A6B1-B75CFEA97E59}" type="pres">
      <dgm:prSet presAssocID="{07264145-2C01-4125-AF76-63BFAAD0BBAF}" presName="root1" presStyleCnt="0"/>
      <dgm:spPr/>
    </dgm:pt>
    <dgm:pt modelId="{8A99AE20-CF55-40FC-AF9F-74F8DDBFBD75}" type="pres">
      <dgm:prSet presAssocID="{07264145-2C01-4125-AF76-63BFAAD0BBAF}" presName="LevelOneTextNode" presStyleLbl="node0" presStyleIdx="0" presStyleCnt="1" custAng="5400000" custScaleX="75188" custScaleY="53079" custLinFactX="-82242" custLinFactNeighborX="-100000" custLinFactNeighborY="3896">
        <dgm:presLayoutVars>
          <dgm:chPref val="3"/>
        </dgm:presLayoutVars>
      </dgm:prSet>
      <dgm:spPr/>
    </dgm:pt>
    <dgm:pt modelId="{845114F6-3C2F-480F-B6FA-10E21A0D1E7F}" type="pres">
      <dgm:prSet presAssocID="{07264145-2C01-4125-AF76-63BFAAD0BBAF}" presName="level2hierChild" presStyleCnt="0"/>
      <dgm:spPr/>
    </dgm:pt>
    <dgm:pt modelId="{F962D360-9C91-4B23-A6F3-9FD1A080B0A7}" type="pres">
      <dgm:prSet presAssocID="{7DB1E403-DED9-4ED8-8C0B-5052E9A761E9}" presName="conn2-1" presStyleLbl="parChTrans1D2" presStyleIdx="0" presStyleCnt="2"/>
      <dgm:spPr/>
    </dgm:pt>
    <dgm:pt modelId="{B35CA626-26B0-4EFD-88BA-D7A6ED1B9D9A}" type="pres">
      <dgm:prSet presAssocID="{7DB1E403-DED9-4ED8-8C0B-5052E9A761E9}" presName="connTx" presStyleLbl="parChTrans1D2" presStyleIdx="0" presStyleCnt="2"/>
      <dgm:spPr/>
    </dgm:pt>
    <dgm:pt modelId="{D564423C-A058-4621-B032-F1DA96EF6A49}" type="pres">
      <dgm:prSet presAssocID="{E431B853-D58E-4FE5-A027-7ECBC3C466CA}" presName="root2" presStyleCnt="0"/>
      <dgm:spPr/>
    </dgm:pt>
    <dgm:pt modelId="{52234BDD-730B-4752-8792-86D4C17D24DB}" type="pres">
      <dgm:prSet presAssocID="{E431B853-D58E-4FE5-A027-7ECBC3C466CA}" presName="LevelTwoTextNode" presStyleLbl="node2" presStyleIdx="0" presStyleCnt="2" custScaleX="96294">
        <dgm:presLayoutVars>
          <dgm:chPref val="3"/>
        </dgm:presLayoutVars>
      </dgm:prSet>
      <dgm:spPr/>
    </dgm:pt>
    <dgm:pt modelId="{402B970C-B4EC-4C59-8592-AF6A493862EA}" type="pres">
      <dgm:prSet presAssocID="{E431B853-D58E-4FE5-A027-7ECBC3C466CA}" presName="level3hierChild" presStyleCnt="0"/>
      <dgm:spPr/>
    </dgm:pt>
    <dgm:pt modelId="{397E7623-E5D4-4679-AD76-34BCBE6EBC29}" type="pres">
      <dgm:prSet presAssocID="{833303E1-F0FF-4364-8A80-24F0CACDDE3F}" presName="conn2-1" presStyleLbl="parChTrans1D2" presStyleIdx="1" presStyleCnt="2"/>
      <dgm:spPr/>
    </dgm:pt>
    <dgm:pt modelId="{183E4F6F-F43A-4A42-9EE4-CED8EB1FD423}" type="pres">
      <dgm:prSet presAssocID="{833303E1-F0FF-4364-8A80-24F0CACDDE3F}" presName="connTx" presStyleLbl="parChTrans1D2" presStyleIdx="1" presStyleCnt="2"/>
      <dgm:spPr/>
    </dgm:pt>
    <dgm:pt modelId="{59E10C43-9B94-42E1-90B9-869E23422050}" type="pres">
      <dgm:prSet presAssocID="{2E2DD64D-363D-4975-ADF5-5EF9F0ED4807}" presName="root2" presStyleCnt="0"/>
      <dgm:spPr/>
    </dgm:pt>
    <dgm:pt modelId="{4F1A8D3A-262E-4AF6-B33B-566C4D20A05D}" type="pres">
      <dgm:prSet presAssocID="{2E2DD64D-363D-4975-ADF5-5EF9F0ED4807}" presName="LevelTwoTextNode" presStyleLbl="node2" presStyleIdx="1" presStyleCnt="2" custScaleX="94430" custLinFactNeighborX="1678" custLinFactNeighborY="31929">
        <dgm:presLayoutVars>
          <dgm:chPref val="3"/>
        </dgm:presLayoutVars>
      </dgm:prSet>
      <dgm:spPr/>
    </dgm:pt>
    <dgm:pt modelId="{BE29C85C-CD96-462C-BCE1-5B2036AFFF3C}" type="pres">
      <dgm:prSet presAssocID="{2E2DD64D-363D-4975-ADF5-5EF9F0ED4807}" presName="level3hierChild" presStyleCnt="0"/>
      <dgm:spPr/>
    </dgm:pt>
  </dgm:ptLst>
  <dgm:cxnLst>
    <dgm:cxn modelId="{F843D409-9503-433B-AACC-4130FF90599A}" srcId="{07264145-2C01-4125-AF76-63BFAAD0BBAF}" destId="{E431B853-D58E-4FE5-A027-7ECBC3C466CA}" srcOrd="0" destOrd="0" parTransId="{7DB1E403-DED9-4ED8-8C0B-5052E9A761E9}" sibTransId="{2ECDAC3E-BD1B-44BF-B30D-8FF8D4364029}"/>
    <dgm:cxn modelId="{6EC74C33-7EE8-4A07-8A52-BC81E78EE417}" type="presOf" srcId="{833303E1-F0FF-4364-8A80-24F0CACDDE3F}" destId="{397E7623-E5D4-4679-AD76-34BCBE6EBC29}" srcOrd="0" destOrd="0" presId="urn:microsoft.com/office/officeart/2008/layout/HorizontalMultiLevelHierarchy"/>
    <dgm:cxn modelId="{AC50F458-A7D2-4CAF-B5A8-2F5B54E49EF5}" type="presOf" srcId="{07264145-2C01-4125-AF76-63BFAAD0BBAF}" destId="{8A99AE20-CF55-40FC-AF9F-74F8DDBFBD75}" srcOrd="0" destOrd="0" presId="urn:microsoft.com/office/officeart/2008/layout/HorizontalMultiLevelHierarchy"/>
    <dgm:cxn modelId="{A24C4272-E6FD-4A84-B03C-0F3DF4BC04E9}" type="presOf" srcId="{7DB1E403-DED9-4ED8-8C0B-5052E9A761E9}" destId="{B35CA626-26B0-4EFD-88BA-D7A6ED1B9D9A}" srcOrd="1" destOrd="0" presId="urn:microsoft.com/office/officeart/2008/layout/HorizontalMultiLevelHierarchy"/>
    <dgm:cxn modelId="{75864182-6DFD-4370-9463-2E600FB0F48E}" type="presOf" srcId="{833303E1-F0FF-4364-8A80-24F0CACDDE3F}" destId="{183E4F6F-F43A-4A42-9EE4-CED8EB1FD423}" srcOrd="1" destOrd="0" presId="urn:microsoft.com/office/officeart/2008/layout/HorizontalMultiLevelHierarchy"/>
    <dgm:cxn modelId="{09E38785-078E-4125-A6F1-3278FC5ADFC1}" type="presOf" srcId="{CE3CBF92-ACAE-4590-AF1D-30798A12D3D7}" destId="{CB358591-2BF3-412C-AF74-B3D923AB6891}" srcOrd="0" destOrd="0" presId="urn:microsoft.com/office/officeart/2008/layout/HorizontalMultiLevelHierarchy"/>
    <dgm:cxn modelId="{51D80F8B-F0BF-4F9D-9354-FA30A59D91EC}" srcId="{07264145-2C01-4125-AF76-63BFAAD0BBAF}" destId="{2E2DD64D-363D-4975-ADF5-5EF9F0ED4807}" srcOrd="1" destOrd="0" parTransId="{833303E1-F0FF-4364-8A80-24F0CACDDE3F}" sibTransId="{ABF088D2-E8A3-4E69-86CD-CD94F717128E}"/>
    <dgm:cxn modelId="{FB0464A6-E2EE-4FC0-BE9E-EA29E948D067}" srcId="{CE3CBF92-ACAE-4590-AF1D-30798A12D3D7}" destId="{07264145-2C01-4125-AF76-63BFAAD0BBAF}" srcOrd="0" destOrd="0" parTransId="{55F26D88-05DC-4CF3-98DA-A64A86000B54}" sibTransId="{7F3BE21D-F6A0-490B-B419-CE2DB143AABE}"/>
    <dgm:cxn modelId="{A87CBDD5-28F3-45F3-AB00-0C569D6FD2AC}" type="presOf" srcId="{2E2DD64D-363D-4975-ADF5-5EF9F0ED4807}" destId="{4F1A8D3A-262E-4AF6-B33B-566C4D20A05D}" srcOrd="0" destOrd="0" presId="urn:microsoft.com/office/officeart/2008/layout/HorizontalMultiLevelHierarchy"/>
    <dgm:cxn modelId="{013106EC-133B-4C4D-B3F2-179F35DD0BE3}" type="presOf" srcId="{E431B853-D58E-4FE5-A027-7ECBC3C466CA}" destId="{52234BDD-730B-4752-8792-86D4C17D24DB}" srcOrd="0" destOrd="0" presId="urn:microsoft.com/office/officeart/2008/layout/HorizontalMultiLevelHierarchy"/>
    <dgm:cxn modelId="{8933B0FA-D25C-4C38-BA4F-06A11BF62A79}" type="presOf" srcId="{7DB1E403-DED9-4ED8-8C0B-5052E9A761E9}" destId="{F962D360-9C91-4B23-A6F3-9FD1A080B0A7}" srcOrd="0" destOrd="0" presId="urn:microsoft.com/office/officeart/2008/layout/HorizontalMultiLevelHierarchy"/>
    <dgm:cxn modelId="{EF4E191F-C471-4A79-B77F-CEB23F75023C}" type="presParOf" srcId="{CB358591-2BF3-412C-AF74-B3D923AB6891}" destId="{096C1F44-1667-4A5E-A6B1-B75CFEA97E59}" srcOrd="0" destOrd="0" presId="urn:microsoft.com/office/officeart/2008/layout/HorizontalMultiLevelHierarchy"/>
    <dgm:cxn modelId="{82227CDA-74D9-4442-9001-AFE73EDA2172}" type="presParOf" srcId="{096C1F44-1667-4A5E-A6B1-B75CFEA97E59}" destId="{8A99AE20-CF55-40FC-AF9F-74F8DDBFBD75}" srcOrd="0" destOrd="0" presId="urn:microsoft.com/office/officeart/2008/layout/HorizontalMultiLevelHierarchy"/>
    <dgm:cxn modelId="{62504564-ECD5-4E19-9C26-CD0D1F00D9A4}" type="presParOf" srcId="{096C1F44-1667-4A5E-A6B1-B75CFEA97E59}" destId="{845114F6-3C2F-480F-B6FA-10E21A0D1E7F}" srcOrd="1" destOrd="0" presId="urn:microsoft.com/office/officeart/2008/layout/HorizontalMultiLevelHierarchy"/>
    <dgm:cxn modelId="{85A4457C-738B-44ED-9810-B11CE335F253}" type="presParOf" srcId="{845114F6-3C2F-480F-B6FA-10E21A0D1E7F}" destId="{F962D360-9C91-4B23-A6F3-9FD1A080B0A7}" srcOrd="0" destOrd="0" presId="urn:microsoft.com/office/officeart/2008/layout/HorizontalMultiLevelHierarchy"/>
    <dgm:cxn modelId="{7EB8C651-E30E-4601-B9F2-EB4DF44764BD}" type="presParOf" srcId="{F962D360-9C91-4B23-A6F3-9FD1A080B0A7}" destId="{B35CA626-26B0-4EFD-88BA-D7A6ED1B9D9A}" srcOrd="0" destOrd="0" presId="urn:microsoft.com/office/officeart/2008/layout/HorizontalMultiLevelHierarchy"/>
    <dgm:cxn modelId="{24FF5020-22C4-45EB-9D44-6AC26D4E64B9}" type="presParOf" srcId="{845114F6-3C2F-480F-B6FA-10E21A0D1E7F}" destId="{D564423C-A058-4621-B032-F1DA96EF6A49}" srcOrd="1" destOrd="0" presId="urn:microsoft.com/office/officeart/2008/layout/HorizontalMultiLevelHierarchy"/>
    <dgm:cxn modelId="{F7F7F904-EF2A-47B2-B580-4D48D8018BF6}" type="presParOf" srcId="{D564423C-A058-4621-B032-F1DA96EF6A49}" destId="{52234BDD-730B-4752-8792-86D4C17D24DB}" srcOrd="0" destOrd="0" presId="urn:microsoft.com/office/officeart/2008/layout/HorizontalMultiLevelHierarchy"/>
    <dgm:cxn modelId="{4CB0632D-85BE-4559-AA37-4D366034BBB0}" type="presParOf" srcId="{D564423C-A058-4621-B032-F1DA96EF6A49}" destId="{402B970C-B4EC-4C59-8592-AF6A493862EA}" srcOrd="1" destOrd="0" presId="urn:microsoft.com/office/officeart/2008/layout/HorizontalMultiLevelHierarchy"/>
    <dgm:cxn modelId="{3FD7F66A-6B8E-471D-A5D3-95B0902BBAB9}" type="presParOf" srcId="{845114F6-3C2F-480F-B6FA-10E21A0D1E7F}" destId="{397E7623-E5D4-4679-AD76-34BCBE6EBC29}" srcOrd="2" destOrd="0" presId="urn:microsoft.com/office/officeart/2008/layout/HorizontalMultiLevelHierarchy"/>
    <dgm:cxn modelId="{B452BA0D-A601-4AA7-ABEF-6EF6F4327493}" type="presParOf" srcId="{397E7623-E5D4-4679-AD76-34BCBE6EBC29}" destId="{183E4F6F-F43A-4A42-9EE4-CED8EB1FD423}" srcOrd="0" destOrd="0" presId="urn:microsoft.com/office/officeart/2008/layout/HorizontalMultiLevelHierarchy"/>
    <dgm:cxn modelId="{CDAFC646-8864-450A-8846-B43ACB76663D}" type="presParOf" srcId="{845114F6-3C2F-480F-B6FA-10E21A0D1E7F}" destId="{59E10C43-9B94-42E1-90B9-869E23422050}" srcOrd="3" destOrd="0" presId="urn:microsoft.com/office/officeart/2008/layout/HorizontalMultiLevelHierarchy"/>
    <dgm:cxn modelId="{B1AC02CC-CCF6-48C2-92F9-8657CDBC0256}" type="presParOf" srcId="{59E10C43-9B94-42E1-90B9-869E23422050}" destId="{4F1A8D3A-262E-4AF6-B33B-566C4D20A05D}" srcOrd="0" destOrd="0" presId="urn:microsoft.com/office/officeart/2008/layout/HorizontalMultiLevelHierarchy"/>
    <dgm:cxn modelId="{C5FC24D0-4099-4B42-9071-2A12BDF46D8B}" type="presParOf" srcId="{59E10C43-9B94-42E1-90B9-869E23422050}" destId="{BE29C85C-CD96-462C-BCE1-5B2036AFFF3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CCB8CF-C47B-48C6-91D3-417E30265B73}">
      <dsp:nvSpPr>
        <dsp:cNvPr id="0" name=""/>
        <dsp:cNvSpPr/>
      </dsp:nvSpPr>
      <dsp:spPr>
        <a:xfrm>
          <a:off x="869268" y="1602188"/>
          <a:ext cx="2844153" cy="28442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700" b="1" kern="1200" dirty="0"/>
            <a:t>PORTE D’ENTREE</a:t>
          </a:r>
          <a:endParaRPr lang="fr-FR" sz="3700" kern="1200" dirty="0"/>
        </a:p>
      </dsp:txBody>
      <dsp:txXfrm>
        <a:off x="1285785" y="2018725"/>
        <a:ext cx="2011119" cy="2011220"/>
      </dsp:txXfrm>
    </dsp:sp>
    <dsp:sp modelId="{C8FE6829-A2D5-411B-AE75-F5BD9AC73959}">
      <dsp:nvSpPr>
        <dsp:cNvPr id="0" name=""/>
        <dsp:cNvSpPr/>
      </dsp:nvSpPr>
      <dsp:spPr>
        <a:xfrm>
          <a:off x="5196" y="-206314"/>
          <a:ext cx="5733344" cy="5976664"/>
        </a:xfrm>
        <a:prstGeom prst="blockArc">
          <a:avLst>
            <a:gd name="adj1" fmla="val 18657792"/>
            <a:gd name="adj2" fmla="val 2965590"/>
            <a:gd name="adj3" fmla="val 56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02693F-5FDF-4E52-9391-AE6F85465A08}">
      <dsp:nvSpPr>
        <dsp:cNvPr id="0" name=""/>
        <dsp:cNvSpPr/>
      </dsp:nvSpPr>
      <dsp:spPr>
        <a:xfrm>
          <a:off x="4261066" y="2940447"/>
          <a:ext cx="1523623" cy="22790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7E8B52-95FD-490B-99FC-450CEA1D0320}">
      <dsp:nvSpPr>
        <dsp:cNvPr id="0" name=""/>
        <dsp:cNvSpPr/>
      </dsp:nvSpPr>
      <dsp:spPr>
        <a:xfrm rot="10800000" flipV="1">
          <a:off x="4318207" y="1151136"/>
          <a:ext cx="1301849" cy="289020"/>
        </a:xfrm>
        <a:prstGeom prst="rect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endParaRPr lang="fr-FR" sz="1700" kern="1200" dirty="0">
            <a:solidFill>
              <a:schemeClr val="bg1"/>
            </a:solidFill>
          </a:endParaRPr>
        </a:p>
      </dsp:txBody>
      <dsp:txXfrm rot="-10800000">
        <a:off x="4318207" y="1151136"/>
        <a:ext cx="1301849" cy="2890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5CF36A-8040-428D-BAC8-0C84F50F567E}">
      <dsp:nvSpPr>
        <dsp:cNvPr id="0" name=""/>
        <dsp:cNvSpPr/>
      </dsp:nvSpPr>
      <dsp:spPr>
        <a:xfrm>
          <a:off x="1559550" y="2448272"/>
          <a:ext cx="609113" cy="1160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4556" y="0"/>
              </a:lnTo>
              <a:lnTo>
                <a:pt x="304556" y="1160658"/>
              </a:lnTo>
              <a:lnTo>
                <a:pt x="609113" y="11606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1831337" y="2995831"/>
        <a:ext cx="65539" cy="65539"/>
      </dsp:txXfrm>
    </dsp:sp>
    <dsp:sp modelId="{397E7623-E5D4-4679-AD76-34BCBE6EBC29}">
      <dsp:nvSpPr>
        <dsp:cNvPr id="0" name=""/>
        <dsp:cNvSpPr/>
      </dsp:nvSpPr>
      <dsp:spPr>
        <a:xfrm>
          <a:off x="1559550" y="2402552"/>
          <a:ext cx="6091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09113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1848879" y="2433044"/>
        <a:ext cx="30455" cy="30455"/>
      </dsp:txXfrm>
    </dsp:sp>
    <dsp:sp modelId="{F962D360-9C91-4B23-A6F3-9FD1A080B0A7}">
      <dsp:nvSpPr>
        <dsp:cNvPr id="0" name=""/>
        <dsp:cNvSpPr/>
      </dsp:nvSpPr>
      <dsp:spPr>
        <a:xfrm>
          <a:off x="1559550" y="1287613"/>
          <a:ext cx="609113" cy="1160658"/>
        </a:xfrm>
        <a:custGeom>
          <a:avLst/>
          <a:gdLst/>
          <a:ahLst/>
          <a:cxnLst/>
          <a:rect l="0" t="0" r="0" b="0"/>
          <a:pathLst>
            <a:path>
              <a:moveTo>
                <a:pt x="0" y="1160658"/>
              </a:moveTo>
              <a:lnTo>
                <a:pt x="304556" y="1160658"/>
              </a:lnTo>
              <a:lnTo>
                <a:pt x="304556" y="0"/>
              </a:lnTo>
              <a:lnTo>
                <a:pt x="60911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1831337" y="1835172"/>
        <a:ext cx="65539" cy="65539"/>
      </dsp:txXfrm>
    </dsp:sp>
    <dsp:sp modelId="{8A99AE20-CF55-40FC-AF9F-74F8DDBFBD75}">
      <dsp:nvSpPr>
        <dsp:cNvPr id="0" name=""/>
        <dsp:cNvSpPr/>
      </dsp:nvSpPr>
      <dsp:spPr>
        <a:xfrm>
          <a:off x="689527" y="2099201"/>
          <a:ext cx="1041905" cy="698141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FRANCE</a:t>
          </a:r>
        </a:p>
      </dsp:txBody>
      <dsp:txXfrm>
        <a:off x="689527" y="2099201"/>
        <a:ext cx="1041905" cy="698141"/>
      </dsp:txXfrm>
    </dsp:sp>
    <dsp:sp modelId="{52234BDD-730B-4752-8792-86D4C17D24DB}">
      <dsp:nvSpPr>
        <dsp:cNvPr id="0" name=""/>
        <dsp:cNvSpPr/>
      </dsp:nvSpPr>
      <dsp:spPr>
        <a:xfrm>
          <a:off x="2168664" y="823349"/>
          <a:ext cx="5166412" cy="928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+mn-lt"/>
              <a:cs typeface="Times New Roman" panose="02020603050405020304" pitchFamily="18" charset="0"/>
            </a:rPr>
            <a:t>incidence =25 à30 cas d‘EI / million d'</a:t>
          </a:r>
          <a:r>
            <a:rPr lang="fr-FR" sz="2400" kern="1200" dirty="0" err="1">
              <a:latin typeface="+mn-lt"/>
              <a:cs typeface="Times New Roman" panose="02020603050405020304" pitchFamily="18" charset="0"/>
            </a:rPr>
            <a:t>hbts</a:t>
          </a:r>
          <a:r>
            <a:rPr lang="fr-FR" sz="2400" kern="1200" dirty="0">
              <a:latin typeface="+mn-lt"/>
              <a:cs typeface="Times New Roman" panose="02020603050405020304" pitchFamily="18" charset="0"/>
            </a:rPr>
            <a:t> / an dans   pop française adulte,  selon la classification de Duke.</a:t>
          </a:r>
          <a:endParaRPr lang="fr-FR" sz="2400" kern="1200" dirty="0">
            <a:latin typeface="+mn-lt"/>
          </a:endParaRPr>
        </a:p>
      </dsp:txBody>
      <dsp:txXfrm>
        <a:off x="2168664" y="823349"/>
        <a:ext cx="5166412" cy="928527"/>
      </dsp:txXfrm>
    </dsp:sp>
    <dsp:sp modelId="{4F1A8D3A-262E-4AF6-B33B-566C4D20A05D}">
      <dsp:nvSpPr>
        <dsp:cNvPr id="0" name=""/>
        <dsp:cNvSpPr/>
      </dsp:nvSpPr>
      <dsp:spPr>
        <a:xfrm>
          <a:off x="2168664" y="1984008"/>
          <a:ext cx="5166412" cy="928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+mn-lt"/>
              <a:cs typeface="Times New Roman" panose="02020603050405020304" pitchFamily="18" charset="0"/>
            </a:rPr>
            <a:t>Incidence annuelle de 51 cas hommes / million </a:t>
          </a:r>
          <a:r>
            <a:rPr lang="fr-FR" sz="2400" i="1" kern="1200" dirty="0">
              <a:latin typeface="+mn-lt"/>
              <a:cs typeface="Times New Roman" panose="02020603050405020304" pitchFamily="18" charset="0"/>
            </a:rPr>
            <a:t>vs </a:t>
          </a:r>
          <a:r>
            <a:rPr lang="fr-FR" sz="2400" kern="1200" dirty="0">
              <a:latin typeface="+mn-lt"/>
              <a:cs typeface="Times New Roman" panose="02020603050405020304" pitchFamily="18" charset="0"/>
            </a:rPr>
            <a:t>16 cas femmes. </a:t>
          </a:r>
          <a:endParaRPr lang="fr-FR" sz="2400" kern="1200" dirty="0">
            <a:latin typeface="+mn-lt"/>
          </a:endParaRPr>
        </a:p>
      </dsp:txBody>
      <dsp:txXfrm>
        <a:off x="2168664" y="1984008"/>
        <a:ext cx="5166412" cy="928527"/>
      </dsp:txXfrm>
    </dsp:sp>
    <dsp:sp modelId="{BD191996-0DEB-4373-A7DB-664CF8233F23}">
      <dsp:nvSpPr>
        <dsp:cNvPr id="0" name=""/>
        <dsp:cNvSpPr/>
      </dsp:nvSpPr>
      <dsp:spPr>
        <a:xfrm>
          <a:off x="2168664" y="3144667"/>
          <a:ext cx="5178838" cy="928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+mn-lt"/>
              <a:cs typeface="Times New Roman" panose="02020603050405020304" pitchFamily="18" charset="0"/>
            </a:rPr>
            <a:t>Chez les hommes, incidence annuelle &lt; 30 cas / million si âge &lt; 50 ans et augmentait à 200 cas / million entre 75-79 ans.</a:t>
          </a:r>
        </a:p>
      </dsp:txBody>
      <dsp:txXfrm>
        <a:off x="2168664" y="3144667"/>
        <a:ext cx="5178838" cy="9285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7E7623-E5D4-4679-AD76-34BCBE6EBC29}">
      <dsp:nvSpPr>
        <dsp:cNvPr id="0" name=""/>
        <dsp:cNvSpPr/>
      </dsp:nvSpPr>
      <dsp:spPr>
        <a:xfrm>
          <a:off x="1867557" y="2988326"/>
          <a:ext cx="1372791" cy="7787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86395" y="0"/>
              </a:lnTo>
              <a:lnTo>
                <a:pt x="686395" y="778769"/>
              </a:lnTo>
              <a:lnTo>
                <a:pt x="1372791" y="7787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2514495" y="3338253"/>
        <a:ext cx="78915" cy="78915"/>
      </dsp:txXfrm>
    </dsp:sp>
    <dsp:sp modelId="{F962D360-9C91-4B23-A6F3-9FD1A080B0A7}">
      <dsp:nvSpPr>
        <dsp:cNvPr id="0" name=""/>
        <dsp:cNvSpPr/>
      </dsp:nvSpPr>
      <dsp:spPr>
        <a:xfrm>
          <a:off x="1867557" y="2113884"/>
          <a:ext cx="1314809" cy="874441"/>
        </a:xfrm>
        <a:custGeom>
          <a:avLst/>
          <a:gdLst/>
          <a:ahLst/>
          <a:cxnLst/>
          <a:rect l="0" t="0" r="0" b="0"/>
          <a:pathLst>
            <a:path>
              <a:moveTo>
                <a:pt x="0" y="874441"/>
              </a:moveTo>
              <a:lnTo>
                <a:pt x="657404" y="874441"/>
              </a:lnTo>
              <a:lnTo>
                <a:pt x="657404" y="0"/>
              </a:lnTo>
              <a:lnTo>
                <a:pt x="131480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2485486" y="2511629"/>
        <a:ext cx="78952" cy="78952"/>
      </dsp:txXfrm>
    </dsp:sp>
    <dsp:sp modelId="{8A99AE20-CF55-40FC-AF9F-74F8DDBFBD75}">
      <dsp:nvSpPr>
        <dsp:cNvPr id="0" name=""/>
        <dsp:cNvSpPr/>
      </dsp:nvSpPr>
      <dsp:spPr>
        <a:xfrm>
          <a:off x="0" y="2592282"/>
          <a:ext cx="2943026" cy="792088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+mn-lt"/>
              <a:cs typeface="Times New Roman" panose="02020603050405020304" pitchFamily="18" charset="0"/>
            </a:rPr>
            <a:t>Allemagne , Australie, Italie , GB et Etats-Unis </a:t>
          </a:r>
          <a:endParaRPr lang="fr-FR" sz="2400" kern="1200" dirty="0">
            <a:latin typeface="+mn-lt"/>
          </a:endParaRPr>
        </a:p>
      </dsp:txBody>
      <dsp:txXfrm>
        <a:off x="0" y="2592282"/>
        <a:ext cx="2943026" cy="792088"/>
      </dsp:txXfrm>
    </dsp:sp>
    <dsp:sp modelId="{52234BDD-730B-4752-8792-86D4C17D24DB}">
      <dsp:nvSpPr>
        <dsp:cNvPr id="0" name=""/>
        <dsp:cNvSpPr/>
      </dsp:nvSpPr>
      <dsp:spPr>
        <a:xfrm>
          <a:off x="3182366" y="1587146"/>
          <a:ext cx="3327347" cy="1053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+mn-lt"/>
              <a:cs typeface="Times New Roman" panose="02020603050405020304" pitchFamily="18" charset="0"/>
            </a:rPr>
            <a:t>Incidence annuelle = 40-80 cas d'endocardites / million d'habitants</a:t>
          </a:r>
          <a:r>
            <a:rPr lang="fr-F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fr-FR" sz="2000" kern="1200" dirty="0">
              <a:latin typeface="+mn-lt"/>
              <a:cs typeface="Times New Roman" panose="02020603050405020304" pitchFamily="18" charset="0"/>
            </a:rPr>
            <a:t>.</a:t>
          </a:r>
          <a:endParaRPr lang="fr-FR" sz="2000" kern="1200" dirty="0">
            <a:latin typeface="+mn-lt"/>
          </a:endParaRPr>
        </a:p>
      </dsp:txBody>
      <dsp:txXfrm>
        <a:off x="3182366" y="1587146"/>
        <a:ext cx="3327347" cy="1053477"/>
      </dsp:txXfrm>
    </dsp:sp>
    <dsp:sp modelId="{4F1A8D3A-262E-4AF6-B33B-566C4D20A05D}">
      <dsp:nvSpPr>
        <dsp:cNvPr id="0" name=""/>
        <dsp:cNvSpPr/>
      </dsp:nvSpPr>
      <dsp:spPr>
        <a:xfrm>
          <a:off x="3240348" y="3240357"/>
          <a:ext cx="3262938" cy="1053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+mn-lt"/>
              <a:cs typeface="Times New Roman" panose="02020603050405020304" pitchFamily="18" charset="0"/>
            </a:rPr>
            <a:t>Mortalité précoce = 15-25 % durant la période hospitalière ou les 3 premiers mois.</a:t>
          </a:r>
          <a:endParaRPr lang="fr-FR" sz="2000" kern="1200" dirty="0">
            <a:latin typeface="+mn-lt"/>
          </a:endParaRPr>
        </a:p>
      </dsp:txBody>
      <dsp:txXfrm>
        <a:off x="3240348" y="3240357"/>
        <a:ext cx="3262938" cy="10534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Liste d’images radiale"/>
  <dgm:desc val="Permet de représenter les relations par rapport à une idée centrale. La forme Niveau 1 contient du texte et toutes les formes Niveau 2 comprennent une image avec le texte correspondant. Limité à quatre formes Niveau 2.  Les images non utilisées n’apparaissent pas mais restent disponibles si vous changez de disposition. Utilisation optimale avec de petites quantités de texte Niveau 2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9D338-B84E-45E4-90C0-90310F7838F8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D06F1-0070-4E21-A814-C787691EDD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8603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Modifiez le style des sous-titres du masque</a:t>
            </a:r>
          </a:p>
        </p:txBody>
      </p:sp>
      <p:pic>
        <p:nvPicPr>
          <p:cNvPr id="1026" name="Picture 2" descr="C:\Users\OUNI\Desktop\Screenshot_20211020-162018_WhatsAp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344" y="1"/>
            <a:ext cx="1566656" cy="119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 7" descr="C:\Users\OUNI\Desktop\IMG-20171112-WA0001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547664" cy="11967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6155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12ED6-5C5A-4C5E-9B25-1C0DE99B910B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52B4-1F8D-4894-B23C-742FA17D01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146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12ED6-5C5A-4C5E-9B25-1C0DE99B910B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52B4-1F8D-4894-B23C-742FA17D01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113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UNI\Desktop\Screenshot_20211022-112037_Samsung Interne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872" y="1"/>
            <a:ext cx="1584128" cy="1702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OUNI\Desktop\Screenshot_20211020-162018_WhatsApp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71638" cy="1702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3891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12ED6-5C5A-4C5E-9B25-1C0DE99B910B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52B4-1F8D-4894-B23C-742FA17D01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07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869139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12ED6-5C5A-4C5E-9B25-1C0DE99B910B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52B4-1F8D-4894-B23C-742FA17D01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497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12ED6-5C5A-4C5E-9B25-1C0DE99B910B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52B4-1F8D-4894-B23C-742FA17D01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14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12ED6-5C5A-4C5E-9B25-1C0DE99B910B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52B4-1F8D-4894-B23C-742FA17D01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9774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12ED6-5C5A-4C5E-9B25-1C0DE99B910B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52B4-1F8D-4894-B23C-742FA17D01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8358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12ED6-5C5A-4C5E-9B25-1C0DE99B910B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52B4-1F8D-4894-B23C-742FA17D01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740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12ED6-5C5A-4C5E-9B25-1C0DE99B910B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52B4-1F8D-4894-B23C-742FA17D01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3190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22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12ED6-5C5A-4C5E-9B25-1C0DE99B910B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452B4-1F8D-4894-B23C-742FA17D01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58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1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539552" y="1901974"/>
            <a:ext cx="7632848" cy="273630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ENDOCARDITES BACTERIENNES:ASPECTS EPIDEMIOLOGIQUES</a:t>
            </a:r>
            <a:endParaRPr lang="fr-FR" sz="4400" dirty="0"/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2627784" y="4653136"/>
            <a:ext cx="4320480" cy="136815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u="sng"/>
          </a:p>
          <a:p>
            <a:r>
              <a:rPr lang="fr-FR" sz="2800" b="1" i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 TOURE  ALI  Ibrahim</a:t>
            </a:r>
          </a:p>
          <a:p>
            <a:r>
              <a:rPr lang="fr-FR" sz="2800" b="1" i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Niamey -NIGER</a:t>
            </a:r>
            <a:endParaRPr lang="fr-FR" sz="2800" b="1" i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7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446115275"/>
              </p:ext>
            </p:extLst>
          </p:nvPr>
        </p:nvGraphicFramePr>
        <p:xfrm>
          <a:off x="467544" y="476672"/>
          <a:ext cx="820891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llipse 4"/>
          <p:cNvSpPr/>
          <p:nvPr/>
        </p:nvSpPr>
        <p:spPr>
          <a:xfrm>
            <a:off x="2699792" y="836712"/>
            <a:ext cx="4464496" cy="57606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Incidence globale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308146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2207033" y="44624"/>
            <a:ext cx="5400600" cy="194421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u="sng" dirty="0">
                <a:cs typeface="Times New Roman" panose="02020603050405020304" pitchFamily="18" charset="0"/>
              </a:rPr>
              <a:t>Incidence dans les pays  développés</a:t>
            </a:r>
            <a:r>
              <a:rPr lang="fr-FR" sz="2400" b="1" dirty="0"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483768" y="1340768"/>
            <a:ext cx="5112568" cy="52356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Prospective 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cohort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 of 3116 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adult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 patients (2470 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from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 Europe, 646 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from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 non-ESC countries), 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admitted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 to 156 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hospitals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 in 40 countries 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between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 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January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 2016 and March 2018 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with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 a 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diagnosis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 of IE 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based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 on ESC 2015 diagnostic 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criteria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 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Clinical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, 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biological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, 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microbiological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, and 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imaging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 [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echocardiography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, 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computed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 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tomography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 (CT) scan, 18F-fluorodeoxyglucose positron 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emission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 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tomography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/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computed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 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tomography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 (18F-FDG PET/CT)] data 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were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 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collected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Rectangle 5"/>
          <p:cNvSpPr/>
          <p:nvPr/>
        </p:nvSpPr>
        <p:spPr>
          <a:xfrm>
            <a:off x="29491" y="3303208"/>
            <a:ext cx="1518173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The EURO-ENDO </a:t>
            </a:r>
            <a:r>
              <a:rPr lang="fr-FR" sz="2000" b="1" dirty="0" err="1"/>
              <a:t>registry</a:t>
            </a:r>
            <a:r>
              <a:rPr lang="fr-FR" sz="2000" b="1" dirty="0"/>
              <a:t> </a:t>
            </a:r>
          </a:p>
        </p:txBody>
      </p:sp>
      <p:sp>
        <p:nvSpPr>
          <p:cNvPr id="7" name="Flèche droite 6"/>
          <p:cNvSpPr/>
          <p:nvPr/>
        </p:nvSpPr>
        <p:spPr>
          <a:xfrm>
            <a:off x="1763688" y="3518092"/>
            <a:ext cx="576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-5509" y="5831612"/>
            <a:ext cx="20275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The EURO-ENDO registry aimed to study the management and outcomes of patients with infective endocarditis (IE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6462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2207033" y="44624"/>
            <a:ext cx="5400600" cy="115212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u="sng" dirty="0">
                <a:cs typeface="Times New Roman" panose="02020603050405020304" pitchFamily="18" charset="0"/>
              </a:rPr>
              <a:t>Incidence dans les pays développés</a:t>
            </a:r>
            <a:r>
              <a:rPr lang="fr-FR" sz="2400" b="1" dirty="0"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483768" y="1340768"/>
            <a:ext cx="5112568" cy="52356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Infective endocarditis was native (NVE) in 1764 (56.6%) patients, 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prosthetic (PVIE) in 939 (30.1%), 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and device-related (CDRIE) in 308 (9.9%).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Infective endocarditis was community-acquired in 2046 (65.66%) patients. 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Microorganisms involved were staphylococci in 1085 (44.1%) patients, enterococci in 390 (15.8%), oral streptococci in 304 (12.3%), and Streptococcus </a:t>
            </a:r>
            <a:r>
              <a:rPr lang="en-US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gallolyticus</a:t>
            </a:r>
            <a:r>
              <a:rPr lang="en-US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 in 162 (6.6%). </a:t>
            </a:r>
          </a:p>
          <a:p>
            <a:pPr lvl="0">
              <a:lnSpc>
                <a:spcPct val="150000"/>
              </a:lnSpc>
              <a:spcBef>
                <a:spcPct val="20000"/>
              </a:spcBef>
            </a:pPr>
            <a:endParaRPr lang="en-US" sz="1600" b="1" dirty="0">
              <a:solidFill>
                <a:prstClr val="white"/>
              </a:solidFill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endParaRPr lang="en-US" sz="1600" b="1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491" y="3303208"/>
            <a:ext cx="1518173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The EURO-ENDO </a:t>
            </a:r>
            <a:r>
              <a:rPr lang="fr-FR" sz="2000" b="1" dirty="0" err="1"/>
              <a:t>registry</a:t>
            </a:r>
            <a:r>
              <a:rPr lang="fr-FR" sz="2000" b="1" dirty="0"/>
              <a:t> </a:t>
            </a:r>
          </a:p>
        </p:txBody>
      </p:sp>
      <p:sp>
        <p:nvSpPr>
          <p:cNvPr id="7" name="Flèche droite 6"/>
          <p:cNvSpPr/>
          <p:nvPr/>
        </p:nvSpPr>
        <p:spPr>
          <a:xfrm>
            <a:off x="1763688" y="3518092"/>
            <a:ext cx="576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-5509" y="5831612"/>
            <a:ext cx="20275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The EURO-ENDO registry aimed to study the management and outcomes of patients with infective endocarditis (IE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7435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2207033" y="44624"/>
            <a:ext cx="5400600" cy="115212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u="sng" dirty="0">
                <a:cs typeface="Times New Roman" panose="02020603050405020304" pitchFamily="18" charset="0"/>
              </a:rPr>
              <a:t>Incidence dans les pays  développés</a:t>
            </a:r>
            <a:r>
              <a:rPr lang="fr-FR" sz="2400" b="1" dirty="0"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483767" y="1340768"/>
            <a:ext cx="5256585" cy="52356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endParaRPr lang="en-US" sz="1600" b="1" dirty="0">
              <a:solidFill>
                <a:prstClr val="white"/>
              </a:solidFill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endParaRPr lang="en-US" sz="1600" b="1" dirty="0">
              <a:solidFill>
                <a:prstClr val="white"/>
              </a:solidFill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000" b="1" dirty="0">
                <a:solidFill>
                  <a:prstClr val="white"/>
                </a:solidFill>
                <a:cs typeface="Times New Roman" panose="02020603050405020304" pitchFamily="18" charset="0"/>
              </a:rPr>
              <a:t>Embolic events occurred in 20.6% of patients, and were significantly associated with tricuspid or pulmonary IE, presence of a vegetation and Staphylococcus </a:t>
            </a:r>
            <a:r>
              <a:rPr lang="en-US" sz="20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aureus</a:t>
            </a:r>
            <a:r>
              <a:rPr lang="en-US" sz="2000" b="1" dirty="0">
                <a:solidFill>
                  <a:prstClr val="white"/>
                </a:solidFill>
                <a:cs typeface="Times New Roman" panose="02020603050405020304" pitchFamily="18" charset="0"/>
              </a:rPr>
              <a:t> IE. 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000" b="1" dirty="0">
                <a:solidFill>
                  <a:prstClr val="white"/>
                </a:solidFill>
                <a:cs typeface="Times New Roman" panose="02020603050405020304" pitchFamily="18" charset="0"/>
              </a:rPr>
              <a:t>According to ESC guidelines, cardiac surgery was indicated in 2160 (69.3%) patients, but finally performed in only 1596 (73.9%) of them.</a:t>
            </a:r>
          </a:p>
          <a:p>
            <a:pPr lvl="0">
              <a:lnSpc>
                <a:spcPct val="150000"/>
              </a:lnSpc>
              <a:spcBef>
                <a:spcPct val="20000"/>
              </a:spcBef>
            </a:pPr>
            <a:endParaRPr lang="en-US" sz="2000" b="1" dirty="0">
              <a:solidFill>
                <a:prstClr val="white"/>
              </a:solidFill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endParaRPr lang="en-US" sz="1600" b="1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491" y="3303208"/>
            <a:ext cx="1518173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The EURO-ENDO </a:t>
            </a:r>
            <a:r>
              <a:rPr lang="fr-FR" sz="2000" b="1" dirty="0" err="1"/>
              <a:t>registry</a:t>
            </a:r>
            <a:r>
              <a:rPr lang="fr-FR" sz="2000" b="1" dirty="0"/>
              <a:t> </a:t>
            </a:r>
          </a:p>
        </p:txBody>
      </p:sp>
      <p:sp>
        <p:nvSpPr>
          <p:cNvPr id="7" name="Flèche droite 6"/>
          <p:cNvSpPr/>
          <p:nvPr/>
        </p:nvSpPr>
        <p:spPr>
          <a:xfrm>
            <a:off x="1763688" y="3518092"/>
            <a:ext cx="576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-5509" y="5831612"/>
            <a:ext cx="20275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The EURO-ENDO registry aimed to study the management and outcomes of patients with infective endocarditis (IE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1159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2207033" y="44624"/>
            <a:ext cx="5400600" cy="115212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u="sng" dirty="0">
                <a:cs typeface="Times New Roman" panose="02020603050405020304" pitchFamily="18" charset="0"/>
              </a:rPr>
              <a:t>Incidence dans les pays  développés</a:t>
            </a:r>
            <a:r>
              <a:rPr lang="fr-FR" sz="2400" b="1" dirty="0"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483768" y="1340768"/>
            <a:ext cx="5112568" cy="52356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endParaRPr lang="en-US" sz="1600" b="1" dirty="0">
              <a:solidFill>
                <a:prstClr val="white"/>
              </a:solidFill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endParaRPr lang="en-US" sz="1600" b="1" dirty="0">
              <a:solidFill>
                <a:prstClr val="white"/>
              </a:solidFill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In-hospital death occurred in 532 (17.1%) patients and was more frequent in PVIE. Independent predictors of mortality were </a:t>
            </a:r>
            <a:r>
              <a:rPr lang="en-US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Charlson</a:t>
            </a:r>
            <a:r>
              <a:rPr lang="en-US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 index, </a:t>
            </a:r>
            <a:r>
              <a:rPr lang="en-US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creatinine</a:t>
            </a:r>
            <a:r>
              <a:rPr lang="en-US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 &gt; 2 mg/</a:t>
            </a:r>
            <a:r>
              <a:rPr lang="en-US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dL</a:t>
            </a:r>
            <a:r>
              <a:rPr lang="en-US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, </a:t>
            </a:r>
            <a:r>
              <a:rPr lang="en-US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congestive heart failure, vegetation length &gt; 10 mm</a:t>
            </a:r>
            <a:r>
              <a:rPr lang="en-US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, cerebral complications, abscess, and failure to undertake surgery when indicated. 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Conclusion : Infective endocarditis is still a life-threatening disease with frequent lethal outcome despite profound changes in its clinical, microbiological, imaging, and therapeutic profiles. </a:t>
            </a:r>
          </a:p>
          <a:p>
            <a:pPr lvl="0">
              <a:lnSpc>
                <a:spcPct val="150000"/>
              </a:lnSpc>
              <a:spcBef>
                <a:spcPct val="20000"/>
              </a:spcBef>
            </a:pPr>
            <a:endParaRPr lang="en-US" sz="1600" b="1" dirty="0">
              <a:solidFill>
                <a:prstClr val="white"/>
              </a:solidFill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endParaRPr lang="en-US" sz="1600" b="1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491" y="3303208"/>
            <a:ext cx="1518173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The EURO-ENDO </a:t>
            </a:r>
            <a:r>
              <a:rPr lang="fr-FR" sz="2000" b="1" dirty="0" err="1"/>
              <a:t>registry</a:t>
            </a:r>
            <a:r>
              <a:rPr lang="fr-FR" sz="2000" b="1" dirty="0"/>
              <a:t> </a:t>
            </a:r>
          </a:p>
        </p:txBody>
      </p:sp>
      <p:sp>
        <p:nvSpPr>
          <p:cNvPr id="7" name="Flèche droite 6"/>
          <p:cNvSpPr/>
          <p:nvPr/>
        </p:nvSpPr>
        <p:spPr>
          <a:xfrm>
            <a:off x="1763688" y="3518092"/>
            <a:ext cx="576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-5509" y="5831612"/>
            <a:ext cx="20275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The EURO-ENDO registry aimed to study the management and outcomes of patients with infective endocarditis (IE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0109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2207033" y="44624"/>
            <a:ext cx="5400600" cy="115212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u="sng" dirty="0">
                <a:cs typeface="Times New Roman" panose="02020603050405020304" pitchFamily="18" charset="0"/>
              </a:rPr>
              <a:t>III.EPIDEMIOLOGIE DES EB EN AFRIQUE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483768" y="1340768"/>
            <a:ext cx="5112568" cy="52356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fr-FR" sz="2400" b="1" dirty="0">
                <a:solidFill>
                  <a:prstClr val="white"/>
                </a:solidFill>
                <a:cs typeface="Times New Roman" panose="02020603050405020304" pitchFamily="18" charset="0"/>
              </a:rPr>
              <a:t>Janvier 2004 à Décembre 2008 Total des admissions = 3746 patients =&gt; 870 valvulopathies rhumatismales,39 endocardites infectieuses soit 1,04%. 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fr-FR" sz="2400" b="1" dirty="0">
                <a:solidFill>
                  <a:prstClr val="white"/>
                </a:solidFill>
                <a:cs typeface="Times New Roman" panose="02020603050405020304" pitchFamily="18" charset="0"/>
              </a:rPr>
              <a:t>Age moyen = 24 +/_ 11,5 ans [6; 52]. 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fr-FR" sz="2400" b="1" dirty="0">
                <a:solidFill>
                  <a:prstClr val="white"/>
                </a:solidFill>
                <a:cs typeface="Times New Roman" panose="02020603050405020304" pitchFamily="18" charset="0"/>
              </a:rPr>
              <a:t>Age &lt; 25 ans = 58,9 %. 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fr-FR" sz="2400" b="1" dirty="0">
                <a:solidFill>
                  <a:prstClr val="white"/>
                </a:solidFill>
                <a:cs typeface="Times New Roman" panose="02020603050405020304" pitchFamily="18" charset="0"/>
              </a:rPr>
              <a:t>sex-ratio = 0,95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Rectangle 5"/>
          <p:cNvSpPr/>
          <p:nvPr/>
        </p:nvSpPr>
        <p:spPr>
          <a:xfrm>
            <a:off x="29491" y="3303208"/>
            <a:ext cx="1518173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SENEGAL</a:t>
            </a:r>
          </a:p>
        </p:txBody>
      </p:sp>
      <p:sp>
        <p:nvSpPr>
          <p:cNvPr id="7" name="Flèche droite 6"/>
          <p:cNvSpPr/>
          <p:nvPr/>
        </p:nvSpPr>
        <p:spPr>
          <a:xfrm>
            <a:off x="1763688" y="3518092"/>
            <a:ext cx="576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29491" y="4675496"/>
            <a:ext cx="24542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MB </a:t>
            </a:r>
            <a:r>
              <a:rPr lang="fr-FR" dirty="0" err="1">
                <a:solidFill>
                  <a:schemeClr val="bg1"/>
                </a:solidFill>
              </a:rPr>
              <a:t>Ndiaye</a:t>
            </a:r>
            <a:r>
              <a:rPr lang="fr-FR" dirty="0">
                <a:solidFill>
                  <a:schemeClr val="bg1"/>
                </a:solidFill>
              </a:rPr>
              <a:t> M DIAO, Ad Kane, M </a:t>
            </a:r>
            <a:r>
              <a:rPr lang="fr-FR" dirty="0" err="1">
                <a:solidFill>
                  <a:schemeClr val="bg1"/>
                </a:solidFill>
              </a:rPr>
              <a:t>Bodiane</a:t>
            </a:r>
            <a:r>
              <a:rPr lang="fr-FR" dirty="0">
                <a:solidFill>
                  <a:schemeClr val="bg1"/>
                </a:solidFill>
              </a:rPr>
              <a:t>, A </a:t>
            </a:r>
            <a:r>
              <a:rPr lang="fr-FR" dirty="0" err="1">
                <a:solidFill>
                  <a:schemeClr val="bg1"/>
                </a:solidFill>
              </a:rPr>
              <a:t>Mbaye,MM</a:t>
            </a:r>
            <a:r>
              <a:rPr lang="fr-FR" dirty="0">
                <a:solidFill>
                  <a:schemeClr val="bg1"/>
                </a:solidFill>
              </a:rPr>
              <a:t> Dia, M </a:t>
            </a:r>
            <a:r>
              <a:rPr lang="fr-FR" dirty="0" err="1">
                <a:solidFill>
                  <a:schemeClr val="bg1"/>
                </a:solidFill>
              </a:rPr>
              <a:t>Sarr</a:t>
            </a:r>
            <a:r>
              <a:rPr lang="fr-FR" dirty="0">
                <a:solidFill>
                  <a:schemeClr val="bg1"/>
                </a:solidFill>
              </a:rPr>
              <a:t>, A Kane, SABA</a:t>
            </a:r>
          </a:p>
        </p:txBody>
      </p:sp>
    </p:spTree>
    <p:extLst>
      <p:ext uri="{BB962C8B-B14F-4D97-AF65-F5344CB8AC3E}">
        <p14:creationId xmlns:p14="http://schemas.microsoft.com/office/powerpoint/2010/main" val="2096217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SENEGAL </a:t>
            </a:r>
            <a:r>
              <a:rPr lang="fr-FR" sz="2000" dirty="0"/>
              <a:t>SUITE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fr-FR" dirty="0"/>
              <a:t>ETT «IM 30cas MM 6cas </a:t>
            </a:r>
            <a:r>
              <a:rPr lang="fr-FR" dirty="0" err="1"/>
              <a:t>IAo</a:t>
            </a:r>
            <a:r>
              <a:rPr lang="fr-FR" dirty="0"/>
              <a:t> 23cas</a:t>
            </a:r>
          </a:p>
          <a:p>
            <a:r>
              <a:rPr lang="fr-FR" dirty="0"/>
              <a:t>Végétations chez 38 /39 97,5%Coeur gauche Mitrale 66,6% Aortique 20,5 % MITROAORTIQUE 10,3%	</a:t>
            </a:r>
          </a:p>
          <a:p>
            <a:r>
              <a:rPr lang="fr-FR" dirty="0"/>
              <a:t>Porte d’entrée :10 buccodentaire 8 Pulmonaire 2 ORL</a:t>
            </a:r>
          </a:p>
          <a:p>
            <a:r>
              <a:rPr lang="fr-FR" dirty="0"/>
              <a:t>Hémoculture positive dans 6cas 2 STAPHYLO </a:t>
            </a:r>
          </a:p>
          <a:p>
            <a:r>
              <a:rPr lang="fr-FR" dirty="0"/>
              <a:t>Plus 2O%hemocult </a:t>
            </a:r>
            <a:r>
              <a:rPr lang="fr-FR" dirty="0" err="1"/>
              <a:t>nég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483768" y="274638"/>
            <a:ext cx="2808312" cy="9941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SENEGAL</a:t>
            </a:r>
          </a:p>
        </p:txBody>
      </p:sp>
    </p:spTree>
    <p:extLst>
      <p:ext uri="{BB962C8B-B14F-4D97-AF65-F5344CB8AC3E}">
        <p14:creationId xmlns:p14="http://schemas.microsoft.com/office/powerpoint/2010/main" val="2688938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2207033" y="30337"/>
            <a:ext cx="5400600" cy="115212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u="sng">
                <a:cs typeface="Times New Roman" panose="02020603050405020304" pitchFamily="18" charset="0"/>
              </a:rPr>
              <a:t>III.EPIDEMIOLOGIE DES EB EN AFRIQUE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483768" y="1340768"/>
            <a:ext cx="6120680" cy="52356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fr-FR" sz="2400" b="1" dirty="0">
                <a:solidFill>
                  <a:prstClr val="white"/>
                </a:solidFill>
                <a:cs typeface="Times New Roman" panose="02020603050405020304" pitchFamily="18" charset="0"/>
              </a:rPr>
              <a:t>135 dossiers </a:t>
            </a:r>
            <a:r>
              <a:rPr lang="fr-FR" sz="24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collegiés</a:t>
            </a:r>
            <a:r>
              <a:rPr lang="fr-FR" sz="2400" b="1" dirty="0">
                <a:solidFill>
                  <a:prstClr val="white"/>
                </a:solidFill>
                <a:cs typeface="Times New Roman" panose="02020603050405020304" pitchFamily="18" charset="0"/>
              </a:rPr>
              <a:t> d’EB dont le diagnostic était certain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fr-FR" sz="2400" b="1" dirty="0">
                <a:solidFill>
                  <a:prstClr val="white"/>
                </a:solidFill>
                <a:cs typeface="Times New Roman" panose="02020603050405020304" pitchFamily="18" charset="0"/>
              </a:rPr>
              <a:t>Site : </a:t>
            </a:r>
            <a:r>
              <a:rPr lang="fr-FR" sz="24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Hopital</a:t>
            </a:r>
            <a:r>
              <a:rPr lang="fr-FR" sz="2400" b="1">
                <a:solidFill>
                  <a:prstClr val="white"/>
                </a:solidFill>
                <a:cs typeface="Times New Roman" panose="02020603050405020304" pitchFamily="18" charset="0"/>
              </a:rPr>
              <a:t> La </a:t>
            </a:r>
            <a:r>
              <a:rPr lang="fr-FR" sz="24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Rabta</a:t>
            </a:r>
            <a:r>
              <a:rPr lang="fr-FR" sz="2400" b="1" dirty="0">
                <a:solidFill>
                  <a:prstClr val="white"/>
                </a:solidFill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fr-FR" sz="2400" b="1" dirty="0">
                <a:solidFill>
                  <a:prstClr val="white"/>
                </a:solidFill>
                <a:cs typeface="Times New Roman" panose="02020603050405020304" pitchFamily="18" charset="0"/>
              </a:rPr>
              <a:t>Durée :Janvier 1981 et Décembre 2011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fr-FR" sz="2400" b="1" dirty="0">
                <a:solidFill>
                  <a:prstClr val="white"/>
                </a:solidFill>
                <a:cs typeface="Times New Roman" panose="02020603050405020304" pitchFamily="18" charset="0"/>
              </a:rPr>
              <a:t>âge moyen 38.5±16 ans, avec prédominance masculine (sexe ratio= 1.4). 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ü"/>
            </a:pPr>
            <a:endParaRPr lang="fr-FR" sz="2400" b="1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491" y="3303208"/>
            <a:ext cx="1518173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TUNISIE</a:t>
            </a:r>
          </a:p>
        </p:txBody>
      </p:sp>
      <p:sp>
        <p:nvSpPr>
          <p:cNvPr id="7" name="Flèche droite 6"/>
          <p:cNvSpPr/>
          <p:nvPr/>
        </p:nvSpPr>
        <p:spPr>
          <a:xfrm>
            <a:off x="1763688" y="3518092"/>
            <a:ext cx="576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29491" y="4398496"/>
            <a:ext cx="24542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err="1">
                <a:solidFill>
                  <a:schemeClr val="bg1"/>
                </a:solidFill>
              </a:rPr>
              <a:t>R.Lakhdar,C.Chourabi</a:t>
            </a:r>
            <a:r>
              <a:rPr lang="fr-FR" dirty="0">
                <a:solidFill>
                  <a:schemeClr val="bg1"/>
                </a:solidFill>
              </a:rPr>
              <a:t>, </a:t>
            </a:r>
            <a:r>
              <a:rPr lang="fr-FR" dirty="0" err="1">
                <a:solidFill>
                  <a:schemeClr val="bg1"/>
                </a:solidFill>
              </a:rPr>
              <a:t>M.Drissa,M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Cheour,H</a:t>
            </a:r>
            <a:r>
              <a:rPr lang="fr-FR" dirty="0">
                <a:solidFill>
                  <a:schemeClr val="bg1"/>
                </a:solidFill>
              </a:rPr>
              <a:t>. Drissa</a:t>
            </a:r>
          </a:p>
        </p:txBody>
      </p:sp>
    </p:spTree>
    <p:extLst>
      <p:ext uri="{BB962C8B-B14F-4D97-AF65-F5344CB8AC3E}">
        <p14:creationId xmlns:p14="http://schemas.microsoft.com/office/powerpoint/2010/main" val="987788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2207033" y="44624"/>
            <a:ext cx="5400600" cy="115212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u="sng" dirty="0">
                <a:cs typeface="Times New Roman" panose="02020603050405020304" pitchFamily="18" charset="0"/>
              </a:rPr>
              <a:t>III.EPIDEMIOLOGIE DES EB EN AFRIQUE</a:t>
            </a:r>
            <a:endParaRPr lang="fr-FR" sz="2400" dirty="0"/>
          </a:p>
          <a:p>
            <a:pPr algn="ctr"/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495064" y="1196752"/>
            <a:ext cx="5677335" cy="52356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</a:pPr>
            <a:r>
              <a:rPr lang="fr-FR" sz="2000" b="1" dirty="0">
                <a:solidFill>
                  <a:prstClr val="white"/>
                </a:solidFill>
                <a:cs typeface="Times New Roman" panose="02020603050405020304" pitchFamily="18" charset="0"/>
              </a:rPr>
              <a:t>	 </a:t>
            </a:r>
            <a:r>
              <a:rPr lang="fr-FR" sz="2000" b="1" u="sng" dirty="0">
                <a:solidFill>
                  <a:prstClr val="white"/>
                </a:solidFill>
                <a:cs typeface="Times New Roman" panose="02020603050405020304" pitchFamily="18" charset="0"/>
              </a:rPr>
              <a:t>Résultats</a:t>
            </a:r>
            <a:r>
              <a:rPr lang="fr-FR" sz="2000" b="1" dirty="0">
                <a:solidFill>
                  <a:prstClr val="white"/>
                </a:solidFill>
                <a:cs typeface="Times New Roman" panose="02020603050405020304" pitchFamily="18" charset="0"/>
              </a:rPr>
              <a:t> : EB </a:t>
            </a: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fr-FR" sz="2000" b="1" dirty="0">
                <a:solidFill>
                  <a:prstClr val="white"/>
                </a:solidFill>
                <a:cs typeface="Times New Roman" panose="02020603050405020304" pitchFamily="18" charset="0"/>
              </a:rPr>
              <a:t>sur valve native dans 77% des cas, </a:t>
            </a: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fr-FR" sz="2000" b="1" dirty="0">
                <a:solidFill>
                  <a:prstClr val="white"/>
                </a:solidFill>
                <a:cs typeface="Times New Roman" panose="02020603050405020304" pitchFamily="18" charset="0"/>
              </a:rPr>
              <a:t>sur prothèse valvulaire chez 15.5% des patients, </a:t>
            </a: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fr-FR" sz="2000" b="1" dirty="0">
                <a:solidFill>
                  <a:prstClr val="white"/>
                </a:solidFill>
                <a:cs typeface="Times New Roman" panose="02020603050405020304" pitchFamily="18" charset="0"/>
              </a:rPr>
              <a:t>sur cardiopathies congénitales chez 2% </a:t>
            </a: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fr-FR" sz="2000" b="1" dirty="0">
                <a:solidFill>
                  <a:prstClr val="white"/>
                </a:solidFill>
                <a:cs typeface="Times New Roman" panose="02020603050405020304" pitchFamily="18" charset="0"/>
              </a:rPr>
              <a:t> sur sonde de pacemaker dans 1.5% des cas </a:t>
            </a: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fr-FR" sz="2000" b="1" dirty="0">
                <a:solidFill>
                  <a:prstClr val="white"/>
                </a:solidFill>
                <a:cs typeface="Times New Roman" panose="02020603050405020304" pitchFamily="18" charset="0"/>
              </a:rPr>
              <a:t>et la porte d’entrée était dominée par l’origine bucco-dentaire. </a:t>
            </a:r>
          </a:p>
        </p:txBody>
      </p:sp>
      <p:sp>
        <p:nvSpPr>
          <p:cNvPr id="6" name="Rectangle 5"/>
          <p:cNvSpPr/>
          <p:nvPr/>
        </p:nvSpPr>
        <p:spPr>
          <a:xfrm>
            <a:off x="29491" y="3303208"/>
            <a:ext cx="1518173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TUNISIE</a:t>
            </a:r>
          </a:p>
        </p:txBody>
      </p:sp>
      <p:sp>
        <p:nvSpPr>
          <p:cNvPr id="7" name="Flèche droite 6"/>
          <p:cNvSpPr/>
          <p:nvPr/>
        </p:nvSpPr>
        <p:spPr>
          <a:xfrm>
            <a:off x="1763688" y="3518092"/>
            <a:ext cx="576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4855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3113584" y="44624"/>
            <a:ext cx="5400600" cy="115212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u="sng" dirty="0">
                <a:cs typeface="Times New Roman" panose="02020603050405020304" pitchFamily="18" charset="0"/>
              </a:rPr>
              <a:t>III.EPIDEMIOLOGIE DES EB EN AFRIQUE</a:t>
            </a:r>
            <a:endParaRPr lang="fr-FR" sz="2400" dirty="0"/>
          </a:p>
          <a:p>
            <a:pPr algn="ctr"/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483768" y="1340768"/>
            <a:ext cx="6660232" cy="52356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endParaRPr lang="fr-F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Hémocultures étaient positives uniquement chez 34% des cas isolant un staphylocoque chez 43.6%, un streptocoque chez 43.6% et un bacille gram négatif dans 17.4% des cas. </a:t>
            </a:r>
          </a:p>
          <a:p>
            <a:pPr algn="just"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</a:rPr>
              <a:t>A  l’ETT </a:t>
            </a:r>
            <a:r>
              <a:rPr lang="fr-FR" sz="1600" b="1" dirty="0"/>
              <a:t>: 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dirty="0"/>
              <a:t>végétation (96%), 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dirty="0"/>
              <a:t>un abcès cardiaque (23.7%), 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dirty="0"/>
              <a:t>une mutilation valvulaire (17.7%) 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dirty="0"/>
              <a:t>une désinsertion de prothèse (4.5%).</a:t>
            </a:r>
          </a:p>
          <a:p>
            <a:pPr algn="just">
              <a:lnSpc>
                <a:spcPct val="150000"/>
              </a:lnSpc>
            </a:pPr>
            <a:r>
              <a:rPr lang="fr-FR" b="1" dirty="0">
                <a:solidFill>
                  <a:schemeClr val="bg1"/>
                </a:solidFill>
              </a:rPr>
              <a:t>Les complications </a:t>
            </a:r>
            <a:r>
              <a:rPr lang="fr-FR" b="1" dirty="0">
                <a:solidFill>
                  <a:srgbClr val="C00000"/>
                </a:solidFill>
              </a:rPr>
              <a:t>: 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hémodynamiques (57%) et 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emboliques (34%). 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La chirurgie cardiaque a eu lieu chez 57.7% des patients , 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La mortalité hospitalière était de 28%</a:t>
            </a:r>
          </a:p>
          <a:p>
            <a:pPr algn="just">
              <a:lnSpc>
                <a:spcPct val="150000"/>
              </a:lnSpc>
            </a:pP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fr-F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491" y="3303208"/>
            <a:ext cx="1518173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TUNISIE</a:t>
            </a:r>
          </a:p>
        </p:txBody>
      </p:sp>
      <p:sp>
        <p:nvSpPr>
          <p:cNvPr id="7" name="Flèche droite 6"/>
          <p:cNvSpPr/>
          <p:nvPr/>
        </p:nvSpPr>
        <p:spPr>
          <a:xfrm>
            <a:off x="1763688" y="3518092"/>
            <a:ext cx="576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956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fr-FR" dirty="0"/>
              <a:t>I.GENERALITES</a:t>
            </a:r>
          </a:p>
          <a:p>
            <a:r>
              <a:rPr lang="fr-FR" dirty="0"/>
              <a:t>II.EPIDEMIOLOGIE des EB DANS LES PAYS DEVELOPPES</a:t>
            </a:r>
          </a:p>
          <a:p>
            <a:r>
              <a:rPr lang="fr-FR" dirty="0"/>
              <a:t>III.EPIDEMIOLOGIE DES EB EN AFRIQUE</a:t>
            </a:r>
          </a:p>
          <a:p>
            <a:r>
              <a:rPr lang="fr-FR" dirty="0"/>
              <a:t>IV.CONCLUSIONS</a:t>
            </a:r>
          </a:p>
        </p:txBody>
      </p:sp>
    </p:spTree>
    <p:extLst>
      <p:ext uri="{BB962C8B-B14F-4D97-AF65-F5344CB8AC3E}">
        <p14:creationId xmlns:p14="http://schemas.microsoft.com/office/powerpoint/2010/main" val="41805924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3275856" y="44624"/>
            <a:ext cx="5400600" cy="115212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u="sng" dirty="0">
                <a:cs typeface="Times New Roman" panose="02020603050405020304" pitchFamily="18" charset="0"/>
              </a:rPr>
              <a:t>III.EPIDEMIOLOGIE DES EB EN AFRIQUE</a:t>
            </a:r>
            <a:endParaRPr lang="fr-FR" sz="2400" dirty="0"/>
          </a:p>
          <a:p>
            <a:pPr algn="ctr"/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339752" y="1196752"/>
            <a:ext cx="6660232" cy="4536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endParaRPr lang="fr-F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sz="2000" b="1" dirty="0">
                <a:cs typeface="Times New Roman" panose="02020603050405020304" pitchFamily="18" charset="0"/>
              </a:rPr>
              <a:t>   Méthode</a:t>
            </a:r>
            <a:r>
              <a:rPr lang="fr-FR" sz="2000" dirty="0">
                <a:cs typeface="Times New Roman" panose="02020603050405020304" pitchFamily="18" charset="0"/>
              </a:rPr>
              <a:t> : 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dirty="0">
                <a:cs typeface="Times New Roman" panose="02020603050405020304" pitchFamily="18" charset="0"/>
              </a:rPr>
              <a:t>Etude rétrospective descriptive , période de 10 ans, 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dirty="0">
                <a:cs typeface="Times New Roman" panose="02020603050405020304" pitchFamily="18" charset="0"/>
              </a:rPr>
              <a:t> patients répondant aux critères de Duke modifiés registres d’hospitalisation des services de l’ICA</a:t>
            </a:r>
          </a:p>
          <a:p>
            <a:pPr marL="342900" indent="-342900" algn="just" fontAlgn="t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dirty="0">
                <a:cs typeface="Times New Roman" panose="02020603050405020304" pitchFamily="18" charset="0"/>
              </a:rPr>
              <a:t> P</a:t>
            </a:r>
            <a:r>
              <a:rPr lang="fr-FR" sz="2000" b="1" dirty="0">
                <a:cs typeface="Times New Roman" panose="02020603050405020304" pitchFamily="18" charset="0"/>
              </a:rPr>
              <a:t>révalence de l’EI était de 1,1% </a:t>
            </a:r>
          </a:p>
          <a:p>
            <a:pPr marL="342900" indent="-342900" algn="just" fontAlgn="t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b="1" dirty="0">
                <a:cs typeface="Times New Roman" panose="02020603050405020304" pitchFamily="18" charset="0"/>
              </a:rPr>
              <a:t>sujet jeune de 24,4 ±19,6 ans d’âge moyen et préférentiellement de sexe masculin </a:t>
            </a:r>
          </a:p>
          <a:p>
            <a:pPr marL="342900" indent="-342900" algn="just" fontAlgn="t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b="1" dirty="0">
                <a:cs typeface="Times New Roman" panose="02020603050405020304" pitchFamily="18" charset="0"/>
              </a:rPr>
              <a:t>un sex-ratio de 1.3</a:t>
            </a:r>
            <a:r>
              <a:rPr lang="fr-FR" sz="2000" dirty="0"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dirty="0"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fr-F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fr-F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491" y="3303208"/>
            <a:ext cx="1518173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COTE D’IVOIRE</a:t>
            </a:r>
          </a:p>
        </p:txBody>
      </p:sp>
      <p:sp>
        <p:nvSpPr>
          <p:cNvPr id="7" name="Flèche droite 6"/>
          <p:cNvSpPr/>
          <p:nvPr/>
        </p:nvSpPr>
        <p:spPr>
          <a:xfrm>
            <a:off x="1763688" y="3518092"/>
            <a:ext cx="576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602700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600" i="1" dirty="0">
                <a:solidFill>
                  <a:schemeClr val="bg1"/>
                </a:solidFill>
              </a:rPr>
              <a:t>NIAMKEY T1*, YAO H2, EKOU A2, GBOKOKDT2, ANGORANI1, ADOUBI A², ANZOUAN-KACOU JB1, N’GUETTA </a:t>
            </a:r>
          </a:p>
        </p:txBody>
      </p:sp>
    </p:spTree>
    <p:extLst>
      <p:ext uri="{BB962C8B-B14F-4D97-AF65-F5344CB8AC3E}">
        <p14:creationId xmlns:p14="http://schemas.microsoft.com/office/powerpoint/2010/main" val="4228262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3131840" y="207391"/>
            <a:ext cx="5400600" cy="115212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u="sng" dirty="0">
                <a:cs typeface="Times New Roman" panose="02020603050405020304" pitchFamily="18" charset="0"/>
              </a:rPr>
              <a:t>III.EPIDEMIOLOGIE DES EB EN AFRIQUE</a:t>
            </a:r>
            <a:endParaRPr lang="fr-FR" sz="2400" dirty="0"/>
          </a:p>
          <a:p>
            <a:pPr algn="ctr"/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339752" y="1384168"/>
            <a:ext cx="6660232" cy="46428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endParaRPr lang="fr-F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</a:pP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Résultats :</a:t>
            </a:r>
          </a:p>
          <a:p>
            <a:pPr algn="just" fontAlgn="t">
              <a:lnSpc>
                <a:spcPct val="150000"/>
              </a:lnSpc>
            </a:pP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Principales cardiopathies sous-jacentes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Cardiopathies Congénitales (43,6 %) et valvulopathies rhumatismales (19,2 %)  </a:t>
            </a:r>
          </a:p>
          <a:p>
            <a:pPr algn="just" fontAlgn="t">
              <a:lnSpc>
                <a:spcPct val="150000"/>
              </a:lnSpc>
            </a:pPr>
            <a:r>
              <a:rPr lang="fr-F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Complications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IC:53,9% AVC</a:t>
            </a:r>
          </a:p>
          <a:p>
            <a:pPr algn="just" fontAlgn="t">
              <a:lnSpc>
                <a:spcPct val="150000"/>
              </a:lnSpc>
            </a:pPr>
            <a:r>
              <a:rPr lang="fr-FR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ETT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Végétation  observée chez 98,7% des patients . </a:t>
            </a:r>
          </a:p>
          <a:p>
            <a:pPr algn="just" fontAlgn="t">
              <a:lnSpc>
                <a:spcPct val="150000"/>
              </a:lnSpc>
            </a:pP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Germes les plus isolés: Streptocoques (41,7%) et Staphylocoques (33,3%) .</a:t>
            </a:r>
          </a:p>
          <a:p>
            <a:pPr marL="342900" indent="-342900" algn="just" fontAlgn="t">
              <a:lnSpc>
                <a:spcPct val="150000"/>
              </a:lnSpc>
              <a:buFont typeface="Arial" pitchFamily="34" charset="0"/>
              <a:buChar char="•"/>
            </a:pP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fr-F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491" y="3303208"/>
            <a:ext cx="1518173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COTE D’IVOIRE</a:t>
            </a:r>
          </a:p>
        </p:txBody>
      </p:sp>
      <p:sp>
        <p:nvSpPr>
          <p:cNvPr id="7" name="Flèche droite 6"/>
          <p:cNvSpPr/>
          <p:nvPr/>
        </p:nvSpPr>
        <p:spPr>
          <a:xfrm>
            <a:off x="1763688" y="3518092"/>
            <a:ext cx="576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0" y="6027003"/>
            <a:ext cx="3563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i="1" dirty="0">
                <a:solidFill>
                  <a:schemeClr val="bg1"/>
                </a:solidFill>
              </a:rPr>
              <a:t>NIAMKEY T1*, YAO H2, EKOU A2, GBOKOKDT2, ANGORANI1, ADOUBI A², ANZOUAN-KACOU JB1, N’GUETTA </a:t>
            </a:r>
          </a:p>
        </p:txBody>
      </p:sp>
    </p:spTree>
    <p:extLst>
      <p:ext uri="{BB962C8B-B14F-4D97-AF65-F5344CB8AC3E}">
        <p14:creationId xmlns:p14="http://schemas.microsoft.com/office/powerpoint/2010/main" val="3608098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2843808" y="44624"/>
            <a:ext cx="5400600" cy="115212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u="sng">
                <a:cs typeface="Times New Roman" panose="02020603050405020304" pitchFamily="18" charset="0"/>
              </a:rPr>
              <a:t>III.EPIDEMIOLOGIE DES EB EN AFRIQUE</a:t>
            </a:r>
            <a:endParaRPr lang="fr-FR" sz="2400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339752" y="1384168"/>
            <a:ext cx="6660232" cy="52356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000" dirty="0"/>
              <a:t>2201 dossiers de patients hospitalisés de Janvier 2013 à Décembre 2017 , une EB certaine a été diagnostiquée chez 14 (0,64%) d’entre eux selon les critères de </a:t>
            </a:r>
            <a:r>
              <a:rPr lang="fr-FR" sz="2000" dirty="0" err="1"/>
              <a:t>Dukes</a:t>
            </a:r>
            <a:r>
              <a:rPr lang="fr-FR" sz="2000" dirty="0"/>
              <a:t> modifiés. </a:t>
            </a:r>
            <a:br>
              <a:rPr lang="fr-FR" sz="2000" dirty="0"/>
            </a:br>
            <a:r>
              <a:rPr lang="fr-FR" sz="2000" dirty="0"/>
              <a:t>Age moyen était de 38 (±17) ans. </a:t>
            </a:r>
          </a:p>
          <a:p>
            <a:r>
              <a:rPr lang="fr-FR" sz="2000" dirty="0"/>
              <a:t>L’EB se greffait plus fréquemment sur un matériel prothétique intra cardiaque (n=4/11) et sur une valvulopathie rhumatismale (n=4/11). </a:t>
            </a:r>
            <a:br>
              <a:rPr lang="fr-FR" sz="2000" dirty="0"/>
            </a:br>
            <a:r>
              <a:rPr lang="fr-FR" sz="2000" dirty="0"/>
              <a:t>Porte d’entrée, identifiée dans 64,3% des cas,  </a:t>
            </a:r>
            <a:br>
              <a:rPr lang="fr-FR" sz="2000" dirty="0"/>
            </a:br>
            <a:r>
              <a:rPr lang="fr-FR" sz="2000" dirty="0"/>
              <a:t>essentiellement bucco-dentaire.</a:t>
            </a:r>
          </a:p>
          <a:p>
            <a:r>
              <a:rPr lang="fr-FR" sz="2000" dirty="0"/>
              <a:t>Hémocultures  positives dans 5 (35,7%)cas. </a:t>
            </a:r>
          </a:p>
          <a:p>
            <a:r>
              <a:rPr lang="fr-FR" sz="2000" dirty="0"/>
              <a:t>ETT : des végétations (n=12/14), une IM par rupture de cordage (n=1/11) et un abcès péri aortique (n=1/11).</a:t>
            </a:r>
          </a:p>
          <a:p>
            <a:pPr algn="just" fontAlgn="t">
              <a:lnSpc>
                <a:spcPct val="150000"/>
              </a:lnSpc>
            </a:pP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491" y="3303208"/>
            <a:ext cx="1518173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GABON</a:t>
            </a:r>
          </a:p>
        </p:txBody>
      </p:sp>
      <p:sp>
        <p:nvSpPr>
          <p:cNvPr id="7" name="Flèche droite 6"/>
          <p:cNvSpPr/>
          <p:nvPr/>
        </p:nvSpPr>
        <p:spPr>
          <a:xfrm>
            <a:off x="1763688" y="3518092"/>
            <a:ext cx="576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29491" y="5445224"/>
            <a:ext cx="281431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AYO BIVIGOU Elsa, ALLOGNON </a:t>
            </a:r>
            <a:r>
              <a:rPr lang="fr-FR" dirty="0" err="1">
                <a:solidFill>
                  <a:schemeClr val="bg1"/>
                </a:solidFill>
              </a:rPr>
              <a:t>Mahutondji</a:t>
            </a:r>
            <a:r>
              <a:rPr lang="fr-FR" dirty="0">
                <a:solidFill>
                  <a:schemeClr val="bg1"/>
                </a:solidFill>
              </a:rPr>
              <a:t> Christian, MOUBAMBA Franck, MIPINDA Jean Bruno, ECKE NZENGUE Emmanuel.</a:t>
            </a:r>
            <a:r>
              <a:rPr lang="sv-SE" dirty="0">
                <a:solidFill>
                  <a:schemeClr val="bg1"/>
                </a:solidFill>
              </a:rPr>
              <a:t> 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1820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2843808" y="44624"/>
            <a:ext cx="5400600" cy="115212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u="sng" dirty="0">
                <a:cs typeface="Times New Roman" panose="02020603050405020304" pitchFamily="18" charset="0"/>
              </a:rPr>
              <a:t>III.EPIDEMIOLOGIE DES EB EN AFRIQUE</a:t>
            </a:r>
            <a:endParaRPr lang="fr-FR" sz="2400" dirty="0"/>
          </a:p>
          <a:p>
            <a:pPr algn="ctr"/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339752" y="1384168"/>
            <a:ext cx="6660232" cy="4421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dirty="0">
                <a:solidFill>
                  <a:prstClr val="white"/>
                </a:solidFill>
              </a:rPr>
              <a:t>janvier 2001 et décembre 2009.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dirty="0">
                <a:solidFill>
                  <a:prstClr val="white"/>
                </a:solidFill>
              </a:rPr>
              <a:t>24 Femmes et 11hommes hospitalisés pour une EB,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dirty="0">
                <a:solidFill>
                  <a:prstClr val="white"/>
                </a:solidFill>
              </a:rPr>
              <a:t>Age moyen 30,6 ± 12,8 ans (extrêmes : 15 et 66 ans), et 69 % des patients étaient de sexe féminin.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dirty="0">
                <a:solidFill>
                  <a:prstClr val="white"/>
                </a:solidFill>
              </a:rPr>
              <a:t>La cardiopathie préexistante : valvulopathie rhumatismale (9 cas), une cardiopathie congénitale (3 cas) ou une cardiopathie opérée (3 cas).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dirty="0">
                <a:solidFill>
                  <a:prstClr val="white"/>
                </a:solidFill>
              </a:rPr>
              <a:t>ETT: végétations  observées dans 32cas (91 %) avec des lésions valvulaires mutilantes dans 8 cas (23 %).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dirty="0">
                <a:solidFill>
                  <a:prstClr val="white"/>
                </a:solidFill>
              </a:rPr>
              <a:t>Complications : IC 30cas (86 %) et EP: 8 cas (23 %).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dirty="0">
                <a:solidFill>
                  <a:prstClr val="white"/>
                </a:solidFill>
              </a:rPr>
              <a:t>Chirurgie cardiaque, indiquée chez 13 patients (37 %), n’a jamais pu être réalisée.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dirty="0">
                <a:solidFill>
                  <a:prstClr val="white"/>
                </a:solidFill>
              </a:rPr>
              <a:t>Taux de létalité hospitalière : 29 %.</a:t>
            </a:r>
          </a:p>
        </p:txBody>
      </p:sp>
      <p:sp>
        <p:nvSpPr>
          <p:cNvPr id="6" name="Rectangle 5"/>
          <p:cNvSpPr/>
          <p:nvPr/>
        </p:nvSpPr>
        <p:spPr>
          <a:xfrm>
            <a:off x="29491" y="3303208"/>
            <a:ext cx="1518173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CONGO</a:t>
            </a:r>
          </a:p>
        </p:txBody>
      </p:sp>
      <p:sp>
        <p:nvSpPr>
          <p:cNvPr id="7" name="Flèche droite 6"/>
          <p:cNvSpPr/>
          <p:nvPr/>
        </p:nvSpPr>
        <p:spPr>
          <a:xfrm>
            <a:off x="1763688" y="3518092"/>
            <a:ext cx="576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19797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M.S. </a:t>
            </a:r>
            <a:r>
              <a:rPr lang="fr-FR" dirty="0" err="1">
                <a:solidFill>
                  <a:schemeClr val="bg1"/>
                </a:solidFill>
              </a:rPr>
              <a:t>Ikama</a:t>
            </a:r>
            <a:r>
              <a:rPr lang="fr-FR" dirty="0">
                <a:solidFill>
                  <a:schemeClr val="bg1"/>
                </a:solidFill>
              </a:rPr>
              <a:t>, M. </a:t>
            </a:r>
            <a:r>
              <a:rPr lang="fr-FR" dirty="0" err="1">
                <a:solidFill>
                  <a:schemeClr val="bg1"/>
                </a:solidFill>
              </a:rPr>
              <a:t>Nkalla</a:t>
            </a:r>
            <a:r>
              <a:rPr lang="fr-FR" dirty="0">
                <a:solidFill>
                  <a:schemeClr val="bg1"/>
                </a:solidFill>
              </a:rPr>
              <a:t>-Lambi, G. </a:t>
            </a:r>
            <a:r>
              <a:rPr lang="fr-FR" dirty="0" err="1">
                <a:solidFill>
                  <a:schemeClr val="bg1"/>
                </a:solidFill>
              </a:rPr>
              <a:t>Kimbally-Kaky</a:t>
            </a:r>
            <a:r>
              <a:rPr lang="fr-FR" dirty="0">
                <a:solidFill>
                  <a:schemeClr val="bg1"/>
                </a:solidFill>
              </a:rPr>
              <a:t>, M.L. </a:t>
            </a:r>
            <a:r>
              <a:rPr lang="fr-FR" dirty="0" err="1">
                <a:solidFill>
                  <a:schemeClr val="bg1"/>
                </a:solidFill>
              </a:rPr>
              <a:t>Loumouamou</a:t>
            </a:r>
            <a:r>
              <a:rPr lang="fr-FR" dirty="0">
                <a:solidFill>
                  <a:schemeClr val="bg1"/>
                </a:solidFill>
              </a:rPr>
              <a:t>, J.L. </a:t>
            </a:r>
            <a:r>
              <a:rPr lang="fr-FR" dirty="0" err="1">
                <a:solidFill>
                  <a:schemeClr val="bg1"/>
                </a:solidFill>
              </a:rPr>
              <a:t>Nkoua</a:t>
            </a:r>
            <a:r>
              <a:rPr lang="fr-FR" dirty="0">
                <a:solidFill>
                  <a:schemeClr val="bg1"/>
                </a:solidFill>
              </a:rPr>
              <a:t>.</a:t>
            </a:r>
            <a:r>
              <a:rPr lang="sv-SE" dirty="0">
                <a:solidFill>
                  <a:schemeClr val="bg1"/>
                </a:solidFill>
              </a:rPr>
              <a:t> 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1058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2843808" y="44624"/>
            <a:ext cx="5400600" cy="115212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u="sng" dirty="0">
                <a:cs typeface="Times New Roman" panose="02020603050405020304" pitchFamily="18" charset="0"/>
              </a:rPr>
              <a:t>III.EPIDEMIOLOGIE DES EB EN AFRIQUE</a:t>
            </a:r>
            <a:endParaRPr lang="fr-FR" sz="2400" dirty="0"/>
          </a:p>
          <a:p>
            <a:pPr algn="ctr"/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339752" y="1384168"/>
            <a:ext cx="6660232" cy="4421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2000" dirty="0">
                <a:solidFill>
                  <a:prstClr val="white"/>
                </a:solidFill>
              </a:rPr>
              <a:t>Du 1er Mai  2010 au 30 April  2011 19 cas endocardites (dont 16 certaines et 3 possibles) chez l’enfant ont été enregistrées, soit 1,7 % des admissions.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2000" dirty="0">
                <a:solidFill>
                  <a:prstClr val="white"/>
                </a:solidFill>
              </a:rPr>
              <a:t>Age moyen des enfants était de 4,5±2,6ans). Le sex-ratio était de 1,7 en faveur des filles.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2000" dirty="0">
                <a:solidFill>
                  <a:prstClr val="white"/>
                </a:solidFill>
              </a:rPr>
              <a:t>Porte d’entrée était dentaire dans neuf cas (47,4 %), cutanée dans quatre cas (21 %) et ORL dans trois cas (15,8 %). Une voie veineuse périphérique était incriminée dans un cas. Dans les deux autres cas, aucune porte d’entrée n’avait été retrouvée.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2000" dirty="0">
                <a:solidFill>
                  <a:prstClr val="white"/>
                </a:solidFill>
              </a:rPr>
              <a:t>Hémocultures, elles  positives dans 13 cas: 10 cas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2000" dirty="0">
                <a:solidFill>
                  <a:prstClr val="white"/>
                </a:solidFill>
              </a:rPr>
              <a:t>Streptocoque  et Staphylocoque  3 cas. </a:t>
            </a:r>
          </a:p>
        </p:txBody>
      </p:sp>
      <p:sp>
        <p:nvSpPr>
          <p:cNvPr id="6" name="Rectangle 5"/>
          <p:cNvSpPr/>
          <p:nvPr/>
        </p:nvSpPr>
        <p:spPr>
          <a:xfrm>
            <a:off x="29491" y="3303208"/>
            <a:ext cx="1518173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BURKINA</a:t>
            </a:r>
          </a:p>
          <a:p>
            <a:pPr algn="ctr"/>
            <a:r>
              <a:rPr lang="fr-FR" sz="2400" b="1" dirty="0"/>
              <a:t>FASO</a:t>
            </a:r>
          </a:p>
        </p:txBody>
      </p:sp>
      <p:sp>
        <p:nvSpPr>
          <p:cNvPr id="7" name="Flèche droite 6"/>
          <p:cNvSpPr/>
          <p:nvPr/>
        </p:nvSpPr>
        <p:spPr>
          <a:xfrm>
            <a:off x="1763688" y="3518092"/>
            <a:ext cx="576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5903893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N.V. </a:t>
            </a:r>
            <a:r>
              <a:rPr lang="fr-FR" sz="14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Yameogo</a:t>
            </a:r>
            <a:r>
              <a:rPr lang="fr-FR" sz="1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 , K.J. </a:t>
            </a:r>
            <a:r>
              <a:rPr lang="fr-FR" sz="14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Kologo</a:t>
            </a:r>
            <a:r>
              <a:rPr lang="fr-FR" sz="1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, A.A. </a:t>
            </a:r>
            <a:r>
              <a:rPr lang="fr-FR" sz="14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Yameogo</a:t>
            </a:r>
            <a:r>
              <a:rPr lang="fr-FR" sz="1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, C. </a:t>
            </a:r>
            <a:r>
              <a:rPr lang="fr-FR" sz="14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Yonaba</a:t>
            </a:r>
            <a:r>
              <a:rPr lang="fr-FR" sz="1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, G.R.C. </a:t>
            </a:r>
            <a:r>
              <a:rPr lang="fr-FR" sz="14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Millogo</a:t>
            </a:r>
            <a:r>
              <a:rPr lang="fr-FR" sz="1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, S.A. </a:t>
            </a:r>
            <a:r>
              <a:rPr lang="fr-FR" sz="14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Kissou</a:t>
            </a:r>
            <a:r>
              <a:rPr lang="fr-FR" sz="1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, B.J.Y. </a:t>
            </a:r>
            <a:r>
              <a:rPr lang="fr-FR" sz="14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Toguyeni</a:t>
            </a:r>
            <a:r>
              <a:rPr lang="fr-FR" sz="1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, A.K. </a:t>
            </a:r>
            <a:r>
              <a:rPr lang="fr-FR" sz="14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Samadoulougou</a:t>
            </a:r>
            <a:r>
              <a:rPr lang="fr-FR" sz="1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, S. </a:t>
            </a:r>
            <a:r>
              <a:rPr lang="fr-FR" sz="14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Pignatelli</a:t>
            </a:r>
            <a:r>
              <a:rPr lang="fr-FR" sz="1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, J. </a:t>
            </a:r>
            <a:r>
              <a:rPr lang="fr-FR" sz="14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Simpore</a:t>
            </a:r>
            <a:r>
              <a:rPr lang="fr-FR" sz="1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, P. </a:t>
            </a:r>
            <a:r>
              <a:rPr lang="fr-FR" sz="14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Zabsonre</a:t>
            </a:r>
            <a:r>
              <a:rPr lang="fr-FR" sz="1400" dirty="0">
                <a:solidFill>
                  <a:schemeClr val="bg1"/>
                </a:solidFill>
              </a:rPr>
              <a:t>.</a:t>
            </a:r>
            <a:r>
              <a:rPr lang="sv-SE" sz="1400" dirty="0">
                <a:solidFill>
                  <a:schemeClr val="bg1"/>
                </a:solidFill>
              </a:rPr>
              <a:t> 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5686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2843808" y="44624"/>
            <a:ext cx="5400600" cy="115212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u="sng" dirty="0">
                <a:cs typeface="Times New Roman" panose="02020603050405020304" pitchFamily="18" charset="0"/>
              </a:rPr>
              <a:t>III.EPIDEMIOLOGIE DES EB EN AFRIQUE</a:t>
            </a:r>
            <a:endParaRPr lang="fr-FR" sz="2400" dirty="0"/>
          </a:p>
          <a:p>
            <a:pPr algn="ctr"/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286000" y="1384167"/>
            <a:ext cx="6713984" cy="4519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fr-FR" sz="2000" dirty="0"/>
              <a:t>Résultats: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ETT : végétations dans 18 cas , dont 9 sur la mitrale . Les localisations multiples étaient retrouvées dans 4 cas.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 Les cardiopathies sous-jacentes dominées par les valvulopathies rhumatismales (68,4 %) ; les formes sur cœur sain étaient retrouvées dans 2 cas. 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Evolution marquée par  survenue de 5 décès (26,3 %) dans un tableau de choc infectieux.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Mortalité  plus marquée dans les cardiopathies congénitales (40 % des    cardiopathies congénitales).</a:t>
            </a:r>
          </a:p>
        </p:txBody>
      </p:sp>
      <p:sp>
        <p:nvSpPr>
          <p:cNvPr id="6" name="Rectangle 5"/>
          <p:cNvSpPr/>
          <p:nvPr/>
        </p:nvSpPr>
        <p:spPr>
          <a:xfrm>
            <a:off x="29491" y="3303208"/>
            <a:ext cx="1518173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BURKINA</a:t>
            </a:r>
          </a:p>
          <a:p>
            <a:pPr algn="ctr"/>
            <a:r>
              <a:rPr lang="fr-FR" sz="2400" b="1" dirty="0"/>
              <a:t>FASO</a:t>
            </a:r>
          </a:p>
        </p:txBody>
      </p:sp>
      <p:sp>
        <p:nvSpPr>
          <p:cNvPr id="7" name="Flèche droite 6"/>
          <p:cNvSpPr/>
          <p:nvPr/>
        </p:nvSpPr>
        <p:spPr>
          <a:xfrm>
            <a:off x="1763688" y="3518092"/>
            <a:ext cx="576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5903893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N.V. </a:t>
            </a:r>
            <a:r>
              <a:rPr lang="fr-FR" sz="14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Yameogo</a:t>
            </a:r>
            <a:r>
              <a:rPr lang="fr-FR" sz="1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 , K.J. </a:t>
            </a:r>
            <a:r>
              <a:rPr lang="fr-FR" sz="14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Kologo</a:t>
            </a:r>
            <a:r>
              <a:rPr lang="fr-FR" sz="1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, A.A. </a:t>
            </a:r>
            <a:r>
              <a:rPr lang="fr-FR" sz="14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Yameogo</a:t>
            </a:r>
            <a:r>
              <a:rPr lang="fr-FR" sz="1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, C. </a:t>
            </a:r>
            <a:r>
              <a:rPr lang="fr-FR" sz="14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Yonaba</a:t>
            </a:r>
            <a:r>
              <a:rPr lang="fr-FR" sz="1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, G.R.C. </a:t>
            </a:r>
            <a:r>
              <a:rPr lang="fr-FR" sz="14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Millogo</a:t>
            </a:r>
            <a:r>
              <a:rPr lang="fr-FR" sz="1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, S.A. </a:t>
            </a:r>
            <a:r>
              <a:rPr lang="fr-FR" sz="14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Kissou</a:t>
            </a:r>
            <a:r>
              <a:rPr lang="fr-FR" sz="1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, B.J.Y. </a:t>
            </a:r>
            <a:r>
              <a:rPr lang="fr-FR" sz="14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Toguyeni</a:t>
            </a:r>
            <a:r>
              <a:rPr lang="fr-FR" sz="1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, A.K. </a:t>
            </a:r>
            <a:r>
              <a:rPr lang="fr-FR" sz="14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Samadoulougou</a:t>
            </a:r>
            <a:r>
              <a:rPr lang="fr-FR" sz="1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, S. </a:t>
            </a:r>
            <a:r>
              <a:rPr lang="fr-FR" sz="14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Pignatelli</a:t>
            </a:r>
            <a:r>
              <a:rPr lang="fr-FR" sz="1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, J. </a:t>
            </a:r>
            <a:r>
              <a:rPr lang="fr-FR" sz="14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Simpore</a:t>
            </a:r>
            <a:r>
              <a:rPr lang="fr-FR" sz="1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, P. </a:t>
            </a:r>
            <a:r>
              <a:rPr lang="fr-FR" sz="14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rPr>
              <a:t>Zabsonre</a:t>
            </a:r>
            <a:r>
              <a:rPr lang="fr-FR" sz="1400" dirty="0">
                <a:solidFill>
                  <a:schemeClr val="bg1"/>
                </a:solidFill>
              </a:rPr>
              <a:t>.</a:t>
            </a:r>
            <a:r>
              <a:rPr lang="sv-SE" sz="1400" dirty="0">
                <a:solidFill>
                  <a:schemeClr val="bg1"/>
                </a:solidFill>
              </a:rPr>
              <a:t> 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4866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2843808" y="44624"/>
            <a:ext cx="5400600" cy="115212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u="sng" dirty="0">
                <a:cs typeface="Times New Roman" panose="02020603050405020304" pitchFamily="18" charset="0"/>
              </a:rPr>
              <a:t>III.EPIDEMIOLOGIE DES EB EN AFRIQUE</a:t>
            </a:r>
            <a:endParaRPr lang="fr-FR" sz="2400" dirty="0"/>
          </a:p>
          <a:p>
            <a:pPr algn="ctr"/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286000" y="1384167"/>
            <a:ext cx="6713984" cy="4519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cs typeface="Times New Roman" panose="02020603050405020304" pitchFamily="18" charset="0"/>
              </a:rPr>
              <a:t>Au Niger sur 10ans : 1990 - 2000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cs typeface="Times New Roman" panose="02020603050405020304" pitchFamily="18" charset="0"/>
              </a:rPr>
              <a:t>Nette prédominance M 64.70 % Vs 35.30 %F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cs typeface="Times New Roman" panose="02020603050405020304" pitchFamily="18" charset="0"/>
              </a:rPr>
              <a:t>Age moyen:  16,83 dont 82,33 % entre 11 et 40 ans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cs typeface="Times New Roman" panose="02020603050405020304" pitchFamily="18" charset="0"/>
              </a:rPr>
              <a:t> 94,12% sur Valves Natives et 5,88% sur Prothèse valvulaire.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cs typeface="Times New Roman" panose="02020603050405020304" pitchFamily="18" charset="0"/>
              </a:rPr>
              <a:t>88,23% avaient un antécédent de valvulopathie rhumatismale : 5,88 sur cœur sain, </a:t>
            </a:r>
            <a:r>
              <a:rPr lang="fr-FR" dirty="0" err="1">
                <a:cs typeface="Times New Roman" panose="02020603050405020304" pitchFamily="18" charset="0"/>
              </a:rPr>
              <a:t>IAo</a:t>
            </a:r>
            <a:r>
              <a:rPr lang="fr-FR" dirty="0">
                <a:cs typeface="Times New Roman" panose="02020603050405020304" pitchFamily="18" charset="0"/>
              </a:rPr>
              <a:t> 46,66%, IM 40% </a:t>
            </a:r>
            <a:r>
              <a:rPr lang="fr-FR" dirty="0" err="1">
                <a:cs typeface="Times New Roman" panose="02020603050405020304" pitchFamily="18" charset="0"/>
              </a:rPr>
              <a:t>mitro</a:t>
            </a:r>
            <a:r>
              <a:rPr lang="fr-FR" dirty="0">
                <a:cs typeface="Times New Roman" panose="02020603050405020304" pitchFamily="18" charset="0"/>
              </a:rPr>
              <a:t> aortique 13.33%. Opérés 11,76%   Hémoculture très souvent négative.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cs typeface="Times New Roman" panose="02020603050405020304" pitchFamily="18" charset="0"/>
              </a:rPr>
              <a:t>Complications : I C: 69.2% , AVC : 15.4% . Embolie art 7,7 %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cs typeface="Times New Roman" panose="02020603050405020304" pitchFamily="18" charset="0"/>
              </a:rPr>
              <a:t>Mortalité </a:t>
            </a:r>
            <a:r>
              <a:rPr lang="fr-FR" dirty="0" err="1">
                <a:cs typeface="Times New Roman" panose="02020603050405020304" pitchFamily="18" charset="0"/>
              </a:rPr>
              <a:t>hosp</a:t>
            </a:r>
            <a:r>
              <a:rPr lang="fr-FR" dirty="0">
                <a:cs typeface="Times New Roman" panose="02020603050405020304" pitchFamily="18" charset="0"/>
              </a:rPr>
              <a:t> 35,8%</a:t>
            </a:r>
          </a:p>
        </p:txBody>
      </p:sp>
      <p:sp>
        <p:nvSpPr>
          <p:cNvPr id="6" name="Rectangle 5"/>
          <p:cNvSpPr/>
          <p:nvPr/>
        </p:nvSpPr>
        <p:spPr>
          <a:xfrm>
            <a:off x="29491" y="3303208"/>
            <a:ext cx="1518173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NIGER</a:t>
            </a:r>
          </a:p>
        </p:txBody>
      </p:sp>
      <p:sp>
        <p:nvSpPr>
          <p:cNvPr id="7" name="Flèche droite 6"/>
          <p:cNvSpPr/>
          <p:nvPr/>
        </p:nvSpPr>
        <p:spPr>
          <a:xfrm>
            <a:off x="1763688" y="3518092"/>
            <a:ext cx="576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6043756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TOURE A.I.,NIANDOU S.GAUTHIER Y. .,.</a:t>
            </a:r>
            <a:r>
              <a:rPr lang="sv-SE" sz="1400" dirty="0">
                <a:solidFill>
                  <a:schemeClr val="bg1"/>
                </a:solidFill>
              </a:rPr>
              <a:t> 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5732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2555776" y="211025"/>
            <a:ext cx="5904656" cy="86409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CONCLUSION-TAKE HOME MESSAGES 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339752" y="1323790"/>
            <a:ext cx="6480720" cy="55342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fr-FR" b="1" dirty="0">
                <a:cs typeface="Times New Roman" panose="02020603050405020304" pitchFamily="18" charset="0"/>
              </a:rPr>
              <a:t>    L’endocardite bactérienne survient plus souvent  chez les personnes qui ont un problème cardiaque mais sur cœur sain.</a:t>
            </a:r>
          </a:p>
          <a:p>
            <a:pPr>
              <a:lnSpc>
                <a:spcPct val="150000"/>
              </a:lnSpc>
            </a:pPr>
            <a:r>
              <a:rPr lang="fr-FR" b="1" dirty="0">
                <a:cs typeface="Times New Roman" panose="02020603050405020304" pitchFamily="18" charset="0"/>
              </a:rPr>
              <a:t> Les facteurs de risque les plus courants sont :</a:t>
            </a:r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fr-FR" b="1" dirty="0">
                <a:cs typeface="Times New Roman" panose="02020603050405020304" pitchFamily="18" charset="0"/>
              </a:rPr>
              <a:t>Problèmes cardiaques sous-jacents, comme une cardiopathie congénitale, une valvulopathie, une cardiomyopathie hypertrophique, une cardiopathie rhumatismale(très rare) ou des épisodes antérieurs d’endocardite;</a:t>
            </a:r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fr-FR" b="1" dirty="0">
                <a:cs typeface="Times New Roman" panose="02020603050405020304" pitchFamily="18" charset="0"/>
              </a:rPr>
              <a:t>Intervention valvulaire (TAVI ou autre) ou </a:t>
            </a:r>
            <a:br>
              <a:rPr lang="fr-FR" b="1" dirty="0">
                <a:cs typeface="Times New Roman" panose="02020603050405020304" pitchFamily="18" charset="0"/>
              </a:rPr>
            </a:br>
            <a:r>
              <a:rPr lang="fr-FR" b="1" dirty="0">
                <a:cs typeface="Times New Roman" panose="02020603050405020304" pitchFamily="18" charset="0"/>
              </a:rPr>
              <a:t>l’implantation d’un stimulateur cardiaque ; DAI</a:t>
            </a:r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fr-FR" b="1" dirty="0">
                <a:cs typeface="Times New Roman" panose="02020603050405020304" pitchFamily="18" charset="0"/>
              </a:rPr>
              <a:t>Consommation de drogues injectables;</a:t>
            </a:r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fr-FR" b="1" dirty="0">
                <a:cs typeface="Times New Roman" panose="02020603050405020304" pitchFamily="18" charset="0"/>
              </a:rPr>
              <a:t>Immunodéficience résultant d’une greffe d’organe ou du VIH.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38986" y="3284984"/>
            <a:ext cx="1856750" cy="93610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DANS LES PAYS DEVELOPPES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7265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2267744" y="188787"/>
            <a:ext cx="5904656" cy="86409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CONCLUSION-TAKE HOME MESSAGES 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051720" y="1196752"/>
            <a:ext cx="6336704" cy="540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50000"/>
              </a:lnSpc>
              <a:spcBef>
                <a:spcPct val="20000"/>
              </a:spcBef>
            </a:pPr>
            <a:r>
              <a:rPr lang="fr-FR" sz="2000" b="1" dirty="0">
                <a:solidFill>
                  <a:prstClr val="white"/>
                </a:solidFill>
                <a:cs typeface="Times New Roman" panose="02020603050405020304" pitchFamily="18" charset="0"/>
              </a:rPr>
              <a:t>Profil épidémiologique de la maladie profondément modifié, avec une augmentation :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prstClr val="white"/>
                </a:solidFill>
                <a:cs typeface="Times New Roman" panose="02020603050405020304" pitchFamily="18" charset="0"/>
              </a:rPr>
              <a:t>des EB touchants les personnes âgés;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prstClr val="white"/>
                </a:solidFill>
                <a:cs typeface="Times New Roman" panose="02020603050405020304" pitchFamily="18" charset="0"/>
              </a:rPr>
              <a:t>des EB associées aux soins ( </a:t>
            </a:r>
            <a:r>
              <a:rPr lang="fr-FR" sz="2000" b="1" i="1" dirty="0">
                <a:solidFill>
                  <a:prstClr val="white"/>
                </a:solidFill>
                <a:cs typeface="Times New Roman" panose="02020603050405020304" pitchFamily="18" charset="0"/>
              </a:rPr>
              <a:t>S. aureus )</a:t>
            </a:r>
            <a:r>
              <a:rPr lang="fr-FR" sz="2000" b="1" dirty="0">
                <a:solidFill>
                  <a:prstClr val="white"/>
                </a:solidFill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prstClr val="white"/>
                </a:solidFill>
                <a:cs typeface="Times New Roman" panose="02020603050405020304" pitchFamily="18" charset="0"/>
              </a:rPr>
              <a:t>des EB sur prothèses valvulaires, (3 à 4% des patients dans les 5 ans suivant la chirurgie</a:t>
            </a:r>
            <a:r>
              <a:rPr lang="fr-FR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prstClr val="white"/>
                </a:solidFill>
                <a:cs typeface="Times New Roman" panose="02020603050405020304" pitchFamily="18" charset="0"/>
              </a:rPr>
              <a:t>Des EB chez toxicomanes et dispositifs intra cardiaques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07504" y="3229205"/>
            <a:ext cx="1944216" cy="93610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DANS LES PAYS DEVELOPPES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32089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2339752" y="238735"/>
            <a:ext cx="5904656" cy="86409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>
                    <a:lumMod val="95000"/>
                  </a:schemeClr>
                </a:solidFill>
                <a:cs typeface="Segoe UI Light" pitchFamily="34" charset="0"/>
              </a:rPr>
              <a:t>CONCLUSION-TAKE HOME MESSAGES 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123728" y="1323791"/>
            <a:ext cx="6480720" cy="540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000" dirty="0">
                <a:cs typeface="Times New Roman" panose="02020603050405020304" pitchFamily="18" charset="0"/>
              </a:rPr>
              <a:t>Etudes sont plus rares, le profil épidémiologique ressemble à celui des pays développés au début de l'ère des antibiotiques.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000" dirty="0">
                <a:cs typeface="Times New Roman" panose="02020603050405020304" pitchFamily="18" charset="0"/>
              </a:rPr>
              <a:t>Principal Facteur de risque :</a:t>
            </a:r>
            <a:r>
              <a:rPr lang="fr-F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Cardiopathie rhumatismale chronique </a:t>
            </a:r>
            <a:r>
              <a:rPr lang="fr-FR" sz="2000" dirty="0">
                <a:cs typeface="Times New Roman" panose="02020603050405020304" pitchFamily="18" charset="0"/>
              </a:rPr>
              <a:t> associée à près de 2 cas sur 3.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000" dirty="0">
                <a:cs typeface="Times New Roman" panose="02020603050405020304" pitchFamily="18" charset="0"/>
              </a:rPr>
              <a:t> Personnes touchées par l’EB sont généralement plus </a:t>
            </a:r>
            <a:r>
              <a:rPr lang="fr-FR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jeunes</a:t>
            </a:r>
            <a:r>
              <a:rPr lang="fr-F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et l'infection est principalement causée par des </a:t>
            </a:r>
            <a:r>
              <a:rPr lang="fr-FR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streptocoques transmis par la cavité buccale</a:t>
            </a:r>
            <a:r>
              <a:rPr lang="fr-FR" sz="2000" dirty="0"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000" dirty="0">
                <a:cs typeface="Times New Roman" panose="02020603050405020304" pitchFamily="18" charset="0"/>
              </a:rPr>
              <a:t>Globalement, l’EB a une prédominance masculine souvent, avec un ratio homme/femme entre 1,2  et 2,7 pour 1.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07504" y="3284984"/>
            <a:ext cx="1872208" cy="93610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u="sng" dirty="0">
                <a:ea typeface="SimSun" pitchFamily="2" charset="-122"/>
                <a:cs typeface="Times New Roman" panose="02020603050405020304" pitchFamily="18" charset="0"/>
              </a:rPr>
              <a:t>EN AFRIQUE</a:t>
            </a:r>
            <a:endParaRPr lang="fr-FR" dirty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7909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2051720" y="404664"/>
            <a:ext cx="5040560" cy="7920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Définition et physiopathologie</a:t>
            </a:r>
            <a:endParaRPr lang="fr-FR" sz="2800" dirty="0"/>
          </a:p>
        </p:txBody>
      </p:sp>
      <p:sp>
        <p:nvSpPr>
          <p:cNvPr id="6" name="Flèche vers le bas 5"/>
          <p:cNvSpPr/>
          <p:nvPr/>
        </p:nvSpPr>
        <p:spPr>
          <a:xfrm>
            <a:off x="4234119" y="1340768"/>
            <a:ext cx="484632" cy="489204"/>
          </a:xfrm>
          <a:prstGeom prst="downArrow">
            <a:avLst>
              <a:gd name="adj1" fmla="val 5571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755576" y="1700808"/>
            <a:ext cx="8064896" cy="5157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b="1" dirty="0">
                <a:cs typeface="Times New Roman" panose="02020603050405020304" pitchFamily="18" charset="0"/>
              </a:rPr>
              <a:t>Endocardite bactérienne</a:t>
            </a:r>
            <a:r>
              <a:rPr lang="fr-FR" sz="2000" dirty="0">
                <a:cs typeface="Times New Roman" panose="02020603050405020304" pitchFamily="18" charset="0"/>
              </a:rPr>
              <a:t>: infection d’au moins une valve cardiaque (native ou prosthétique), de la surface endocardique et/ou d'un dispositif intracardiaque implanté par une bactérie.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2000" dirty="0">
                <a:cs typeface="Times New Roman" panose="02020603050405020304" pitchFamily="18" charset="0"/>
              </a:rPr>
              <a:t> En cas de lésion endothéliale, la libération de cytokines inflammatoires conduit à la formation d'un thrombus stérile fibrino-plaquettaire qui facilite l’adhésion  des  bactéries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260020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1619672" y="188640"/>
            <a:ext cx="5904656" cy="86409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>
                    <a:lumMod val="95000"/>
                  </a:schemeClr>
                </a:solidFill>
                <a:cs typeface="Segoe UI Light" pitchFamily="34" charset="0"/>
              </a:rPr>
              <a:t>CONCLUSION-TAKE HOME MESSAGES 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403648" y="1338924"/>
            <a:ext cx="6336704" cy="540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60000"/>
              </a:lnSpc>
            </a:pPr>
            <a:r>
              <a:rPr lang="fr-F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 le plan épidémiologique,  pronostic des EB reste associé à une mortalité élevée malgré les progrès microbiologiques, radiologiques et thérapeutiques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60000"/>
              </a:lnSpc>
            </a:pP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des raisons majeures est sans doute liée au profil des patients chez qui le diagnostic d’EB est posé. </a:t>
            </a:r>
          </a:p>
          <a:p>
            <a:pPr algn="just">
              <a:lnSpc>
                <a:spcPct val="160000"/>
              </a:lnSpc>
            </a:pPr>
            <a:r>
              <a:rPr lang="fr-F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COMORBIDITES+++</a:t>
            </a:r>
          </a:p>
        </p:txBody>
      </p:sp>
    </p:spTree>
    <p:extLst>
      <p:ext uri="{BB962C8B-B14F-4D97-AF65-F5344CB8AC3E}">
        <p14:creationId xmlns:p14="http://schemas.microsoft.com/office/powerpoint/2010/main" val="188915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323528" y="188640"/>
            <a:ext cx="3960440" cy="86409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>
                    <a:lumMod val="95000"/>
                  </a:schemeClr>
                </a:solidFill>
                <a:cs typeface="Segoe UI Light" pitchFamily="34" charset="0"/>
              </a:rPr>
              <a:t>CONCLUSION-TAKE HOME MESSAGES 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403648" y="1052736"/>
            <a:ext cx="6696744" cy="56867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60000"/>
              </a:lnSpc>
            </a:pPr>
            <a:r>
              <a:rPr lang="fr-FR" sz="2000" dirty="0">
                <a:cs typeface="Times New Roman" panose="02020603050405020304" pitchFamily="18" charset="0"/>
              </a:rPr>
              <a:t>Il s’agit le plus souvent :</a:t>
            </a:r>
          </a:p>
          <a:p>
            <a:pPr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fr-FR" sz="2000" dirty="0">
                <a:cs typeface="Times New Roman" panose="02020603050405020304" pitchFamily="18" charset="0"/>
              </a:rPr>
              <a:t>Des patients âgés, atteints de comorbidités, avec un diagnostic d’EB sur valves prosthétiques ou sur matériel implantable dans les pays développés.</a:t>
            </a:r>
          </a:p>
          <a:p>
            <a:pPr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fr-FR" sz="2000" dirty="0">
                <a:cs typeface="Times New Roman" panose="02020603050405020304" pitchFamily="18" charset="0"/>
              </a:rPr>
              <a:t>De patients jeunes, souvent atteints de cardiopathies valvulaires post rhumatismales, avec diagnostic d’EB sur valves natives pathologiques  souvent tardif avec des  moyens diagnostiques et thérapeutiques limités.</a:t>
            </a:r>
          </a:p>
          <a:p>
            <a:pPr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fr-FR" sz="2000" dirty="0">
                <a:cs typeface="Times New Roman" panose="02020603050405020304" pitchFamily="18" charset="0"/>
              </a:rPr>
              <a:t>CALL FOR REGISTRY </a:t>
            </a:r>
            <a:r>
              <a:rPr lang="fr-FR" sz="2000" b="1" dirty="0">
                <a:cs typeface="Times New Roman" panose="02020603050405020304" pitchFamily="18" charset="0"/>
              </a:rPr>
              <a:t>AFRO ENDO ASCAOC and PREVENTION RAA/RHD</a:t>
            </a:r>
          </a:p>
        </p:txBody>
      </p:sp>
    </p:spTree>
    <p:extLst>
      <p:ext uri="{BB962C8B-B14F-4D97-AF65-F5344CB8AC3E}">
        <p14:creationId xmlns:p14="http://schemas.microsoft.com/office/powerpoint/2010/main" val="27023897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1403648" y="1052736"/>
            <a:ext cx="6696744" cy="56867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60000"/>
              </a:lnSpc>
            </a:pPr>
            <a:r>
              <a:rPr lang="fr-FR" sz="7200" b="1" dirty="0">
                <a:cs typeface="Times New Roman" panose="02020603050405020304" pitchFamily="18" charset="0"/>
              </a:rPr>
              <a:t>ANITCHE</a:t>
            </a:r>
          </a:p>
          <a:p>
            <a:pPr algn="ctr">
              <a:lnSpc>
                <a:spcPct val="160000"/>
              </a:lnSpc>
            </a:pPr>
            <a:r>
              <a:rPr lang="fr-FR" sz="7200" b="1" dirty="0">
                <a:cs typeface="Times New Roman" panose="02020603050405020304" pitchFamily="18" charset="0"/>
              </a:rPr>
              <a:t>BARKA</a:t>
            </a:r>
          </a:p>
          <a:p>
            <a:pPr algn="ctr">
              <a:lnSpc>
                <a:spcPct val="160000"/>
              </a:lnSpc>
            </a:pPr>
            <a:r>
              <a:rPr lang="fr-FR" sz="7200" b="1" dirty="0">
                <a:cs typeface="Times New Roman" panose="02020603050405020304" pitchFamily="18" charset="0"/>
              </a:rPr>
              <a:t>Merci</a:t>
            </a:r>
          </a:p>
        </p:txBody>
      </p:sp>
    </p:spTree>
    <p:extLst>
      <p:ext uri="{BB962C8B-B14F-4D97-AF65-F5344CB8AC3E}">
        <p14:creationId xmlns:p14="http://schemas.microsoft.com/office/powerpoint/2010/main" val="584818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ylindre 1"/>
          <p:cNvSpPr/>
          <p:nvPr/>
        </p:nvSpPr>
        <p:spPr>
          <a:xfrm>
            <a:off x="365832" y="529995"/>
            <a:ext cx="1872208" cy="597625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27651" y="529996"/>
            <a:ext cx="1668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HISTORIQUE</a:t>
            </a:r>
            <a:endParaRPr lang="fr-FR" dirty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689868" y="1192543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>
                    <a:lumMod val="95000"/>
                  </a:schemeClr>
                </a:solidFill>
              </a:rPr>
              <a:t>17</a:t>
            </a:r>
            <a:r>
              <a:rPr lang="fr-FR" b="1" baseline="30000" dirty="0">
                <a:solidFill>
                  <a:schemeClr val="bg1">
                    <a:lumMod val="95000"/>
                  </a:schemeClr>
                </a:solidFill>
              </a:rPr>
              <a:t>E</a:t>
            </a:r>
            <a:r>
              <a:rPr lang="fr-FR" b="1" dirty="0">
                <a:solidFill>
                  <a:schemeClr val="bg1">
                    <a:lumMod val="95000"/>
                  </a:schemeClr>
                </a:solidFill>
              </a:rPr>
              <a:t> SIECLE</a:t>
            </a:r>
          </a:p>
        </p:txBody>
      </p:sp>
      <p:sp>
        <p:nvSpPr>
          <p:cNvPr id="7" name="Flèche droite 6"/>
          <p:cNvSpPr/>
          <p:nvPr/>
        </p:nvSpPr>
        <p:spPr>
          <a:xfrm>
            <a:off x="2214135" y="1176327"/>
            <a:ext cx="749784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3184344" y="1176327"/>
            <a:ext cx="45560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>
                    <a:lumMod val="95000"/>
                  </a:schemeClr>
                </a:solidFill>
              </a:rPr>
              <a:t>Découverte par LAZARE RIVIERE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192729" y="1613300"/>
            <a:ext cx="4752528" cy="96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spcBef>
                <a:spcPct val="20000"/>
              </a:spcBef>
            </a:pPr>
            <a:r>
              <a:rPr lang="fr-FR" sz="2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 observée par LANCISI, SENAC, MORGANI et BOUILLAUD et  KIRKES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49625" y="1629599"/>
            <a:ext cx="1224136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spcBef>
                <a:spcPct val="20000"/>
              </a:spcBef>
            </a:pPr>
            <a:r>
              <a:rPr lang="fr-FR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1852</a:t>
            </a:r>
          </a:p>
        </p:txBody>
      </p:sp>
      <p:sp>
        <p:nvSpPr>
          <p:cNvPr id="11" name="Flèche droite 10"/>
          <p:cNvSpPr/>
          <p:nvPr/>
        </p:nvSpPr>
        <p:spPr>
          <a:xfrm>
            <a:off x="2238040" y="1720984"/>
            <a:ext cx="725879" cy="3666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836309" y="285293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1869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3184345" y="2714436"/>
            <a:ext cx="4392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prstClr val="white"/>
                </a:solidFill>
                <a:cs typeface="Times New Roman" panose="02020603050405020304" pitchFamily="18" charset="0"/>
              </a:rPr>
              <a:t>VIRCHOW, WENGE et HEIBERG mise en évidence de bactéries au sein des lésions intracardiaques.. </a:t>
            </a:r>
            <a:endParaRPr lang="fr-FR" sz="1600" dirty="0"/>
          </a:p>
        </p:txBody>
      </p:sp>
      <p:sp>
        <p:nvSpPr>
          <p:cNvPr id="15" name="ZoneTexte 14"/>
          <p:cNvSpPr txBox="1"/>
          <p:nvPr/>
        </p:nvSpPr>
        <p:spPr>
          <a:xfrm>
            <a:off x="3184344" y="4010754"/>
            <a:ext cx="5780143" cy="2302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spcBef>
                <a:spcPct val="20000"/>
              </a:spcBef>
            </a:pP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L’endocardite infectieuse subaigüe fut en par JACOUD décrit  forme </a:t>
            </a:r>
            <a:r>
              <a:rPr lang="fr-FR" sz="1600" b="1" dirty="0" err="1">
                <a:solidFill>
                  <a:prstClr val="white"/>
                </a:solidFill>
                <a:cs typeface="Times New Roman" panose="02020603050405020304" pitchFamily="18" charset="0"/>
              </a:rPr>
              <a:t>subaigue</a:t>
            </a: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 et WILLIAM OSLER réalisa la synthèse des données physiopathologiques et cliniques</a:t>
            </a:r>
            <a:r>
              <a:rPr lang="fr-FR" sz="1200" b="1" dirty="0">
                <a:solidFill>
                  <a:prstClr val="white"/>
                </a:solidFill>
                <a:cs typeface="Times New Roman" panose="02020603050405020304" pitchFamily="18" charset="0"/>
              </a:rPr>
              <a:t>. </a:t>
            </a:r>
          </a:p>
          <a:p>
            <a:pPr lvl="0" algn="just">
              <a:lnSpc>
                <a:spcPct val="150000"/>
              </a:lnSpc>
              <a:spcBef>
                <a:spcPct val="20000"/>
              </a:spcBef>
            </a:pPr>
            <a:endParaRPr lang="fr-FR" sz="1200" b="1" dirty="0">
              <a:solidFill>
                <a:prstClr val="white"/>
              </a:solidFill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Bef>
                <a:spcPct val="20000"/>
              </a:spcBef>
            </a:pPr>
            <a:r>
              <a:rPr lang="fr-FR" sz="1600" b="1" dirty="0">
                <a:solidFill>
                  <a:prstClr val="white"/>
                </a:solidFill>
                <a:cs typeface="Times New Roman" panose="02020603050405020304" pitchFamily="18" charset="0"/>
              </a:rPr>
              <a:t>découverte de la Pénicilline, par ANDERSON, CARTES, CHRISTIE et DONZELOT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873565" y="4149080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1882 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873565" y="554806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1944</a:t>
            </a:r>
            <a:endParaRPr lang="fr-FR" dirty="0"/>
          </a:p>
        </p:txBody>
      </p:sp>
      <p:sp>
        <p:nvSpPr>
          <p:cNvPr id="18" name="Flèche droite 17"/>
          <p:cNvSpPr/>
          <p:nvPr/>
        </p:nvSpPr>
        <p:spPr>
          <a:xfrm>
            <a:off x="2238040" y="2854161"/>
            <a:ext cx="725879" cy="3681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 droite 18"/>
          <p:cNvSpPr/>
          <p:nvPr/>
        </p:nvSpPr>
        <p:spPr>
          <a:xfrm>
            <a:off x="2282596" y="4149080"/>
            <a:ext cx="681323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 droite 19"/>
          <p:cNvSpPr/>
          <p:nvPr/>
        </p:nvSpPr>
        <p:spPr>
          <a:xfrm>
            <a:off x="2282640" y="5548064"/>
            <a:ext cx="681279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itre 1"/>
          <p:cNvSpPr>
            <a:spLocks noGrp="1"/>
          </p:cNvSpPr>
          <p:nvPr>
            <p:ph type="title"/>
          </p:nvPr>
        </p:nvSpPr>
        <p:spPr>
          <a:xfrm>
            <a:off x="2399858" y="260648"/>
            <a:ext cx="3756317" cy="586164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fr-FR" dirty="0"/>
              <a:t>I.GENERALITES</a:t>
            </a:r>
          </a:p>
        </p:txBody>
      </p:sp>
    </p:spTree>
    <p:extLst>
      <p:ext uri="{BB962C8B-B14F-4D97-AF65-F5344CB8AC3E}">
        <p14:creationId xmlns:p14="http://schemas.microsoft.com/office/powerpoint/2010/main" val="2697089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1403648" y="404664"/>
            <a:ext cx="6120680" cy="115212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Facteurs de risque</a:t>
            </a:r>
            <a:endParaRPr lang="fr-FR" sz="3600" dirty="0"/>
          </a:p>
        </p:txBody>
      </p:sp>
      <p:sp>
        <p:nvSpPr>
          <p:cNvPr id="3" name="Flèche droite 2"/>
          <p:cNvSpPr/>
          <p:nvPr/>
        </p:nvSpPr>
        <p:spPr>
          <a:xfrm>
            <a:off x="771391" y="2326022"/>
            <a:ext cx="48920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1403648" y="1772816"/>
            <a:ext cx="6840760" cy="48965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r-FR" sz="2000" b="1" dirty="0">
                <a:cs typeface="Times New Roman" panose="02020603050405020304" pitchFamily="18" charset="0"/>
              </a:rPr>
              <a:t>Age avancé, sexe masculin,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r-FR" sz="2000" b="1" dirty="0">
                <a:cs typeface="Times New Roman" panose="02020603050405020304" pitchFamily="18" charset="0"/>
              </a:rPr>
              <a:t>Age jeune hygiène précaire conditions socio éco défavorables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r-FR" sz="2000" b="1" dirty="0">
                <a:cs typeface="Times New Roman" panose="02020603050405020304" pitchFamily="18" charset="0"/>
              </a:rPr>
              <a:t> Cardiopathie structurelle préexistante 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r-FR" sz="2000" b="1" dirty="0">
                <a:cs typeface="Times New Roman" panose="02020603050405020304" pitchFamily="18" charset="0"/>
              </a:rPr>
              <a:t>Prothèse valvulaire ou autre dispositif intracardiaque implanté 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r-FR" sz="2000" b="1" dirty="0">
                <a:cs typeface="Times New Roman" panose="02020603050405020304" pitchFamily="18" charset="0"/>
              </a:rPr>
              <a:t>Antécédent personnel : endocardite, iatrogénique, dialyse, port de cathéter, 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r-FR" sz="2000" b="1" dirty="0">
                <a:cs typeface="Times New Roman" panose="02020603050405020304" pitchFamily="18" charset="0"/>
              </a:rPr>
              <a:t>Infection cutanée ou autre plaie chronique, ou encore une mauvaise hygiène buccodentaire.</a:t>
            </a:r>
          </a:p>
        </p:txBody>
      </p:sp>
      <p:sp>
        <p:nvSpPr>
          <p:cNvPr id="5" name="Flèche droite 4"/>
          <p:cNvSpPr/>
          <p:nvPr/>
        </p:nvSpPr>
        <p:spPr>
          <a:xfrm flipV="1">
            <a:off x="771391" y="2810654"/>
            <a:ext cx="489204" cy="2583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5"/>
          <p:cNvSpPr/>
          <p:nvPr/>
        </p:nvSpPr>
        <p:spPr>
          <a:xfrm>
            <a:off x="771391" y="3356992"/>
            <a:ext cx="48920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droite 6"/>
          <p:cNvSpPr/>
          <p:nvPr/>
        </p:nvSpPr>
        <p:spPr>
          <a:xfrm>
            <a:off x="771391" y="4365104"/>
            <a:ext cx="48920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droite 7"/>
          <p:cNvSpPr/>
          <p:nvPr/>
        </p:nvSpPr>
        <p:spPr>
          <a:xfrm>
            <a:off x="771391" y="5445224"/>
            <a:ext cx="48920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3516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318355" y="692696"/>
          <a:ext cx="8820459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7197995" y="2610620"/>
            <a:ext cx="1946005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buccodentaire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cutanée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digestive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génito-urinaire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pulmonaire</a:t>
            </a:r>
          </a:p>
        </p:txBody>
      </p:sp>
      <p:sp>
        <p:nvSpPr>
          <p:cNvPr id="3" name="Rectangle 2"/>
          <p:cNvSpPr/>
          <p:nvPr/>
        </p:nvSpPr>
        <p:spPr>
          <a:xfrm flipH="1">
            <a:off x="4572000" y="2934656"/>
            <a:ext cx="1752172" cy="10801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INFECTIONS</a:t>
            </a:r>
          </a:p>
        </p:txBody>
      </p:sp>
      <p:sp>
        <p:nvSpPr>
          <p:cNvPr id="5" name="Ellipse 4"/>
          <p:cNvSpPr/>
          <p:nvPr/>
        </p:nvSpPr>
        <p:spPr>
          <a:xfrm>
            <a:off x="4255378" y="4564548"/>
            <a:ext cx="2124236" cy="129614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fr-FR" dirty="0">
                <a:solidFill>
                  <a:schemeClr val="bg1"/>
                </a:solidFill>
              </a:rPr>
              <a:t>Souvent pas découverte</a:t>
            </a:r>
          </a:p>
        </p:txBody>
      </p:sp>
      <p:sp>
        <p:nvSpPr>
          <p:cNvPr id="7" name="Flèche droite 6"/>
          <p:cNvSpPr/>
          <p:nvPr/>
        </p:nvSpPr>
        <p:spPr>
          <a:xfrm>
            <a:off x="6378417" y="3232400"/>
            <a:ext cx="76351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4469985" y="1196752"/>
            <a:ext cx="1695023" cy="118813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Blessure peau et muqueuse</a:t>
            </a:r>
          </a:p>
        </p:txBody>
      </p:sp>
    </p:spTree>
    <p:extLst>
      <p:ext uri="{BB962C8B-B14F-4D97-AF65-F5344CB8AC3E}">
        <p14:creationId xmlns:p14="http://schemas.microsoft.com/office/powerpoint/2010/main" val="703182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477647372"/>
              </p:ext>
            </p:extLst>
          </p:nvPr>
        </p:nvGraphicFramePr>
        <p:xfrm>
          <a:off x="467544" y="1628800"/>
          <a:ext cx="820891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llipse 5"/>
          <p:cNvSpPr/>
          <p:nvPr/>
        </p:nvSpPr>
        <p:spPr>
          <a:xfrm>
            <a:off x="1475656" y="260648"/>
            <a:ext cx="6336704" cy="208823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II.EPIDEMIOLOGIE DANS LES PAYS DEVELOPPES</a:t>
            </a:r>
          </a:p>
          <a:p>
            <a:pPr algn="ctr"/>
            <a:r>
              <a:rPr lang="fr-F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Incidence globale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153222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2483768" y="764704"/>
            <a:ext cx="6336704" cy="6093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II.EPIDEMIOLOGIE DANS LES PAYS DEVELOPPES</a:t>
            </a:r>
          </a:p>
          <a:p>
            <a:pPr algn="ctr"/>
            <a:r>
              <a:rPr lang="fr-FR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Incidence globale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cs typeface="Times New Roman" panose="02020603050405020304" pitchFamily="18" charset="0"/>
              </a:rPr>
              <a:t>C’est le cas en France métropolitaine, où l’incidence passait de 3,2 à 3,5 pour 100 000 personnes-année entre 1991  1999 et  2008  d’après  les  3  études  de  l’AEPEI  (Association  pour  l’Étude  et  la  Prévention  de l’Endocardite Infectieuse).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cs typeface="Times New Roman" panose="02020603050405020304" pitchFamily="18" charset="0"/>
              </a:rPr>
              <a:t>En 2010, un groupe d’étude de la Global </a:t>
            </a:r>
            <a:r>
              <a:rPr lang="fr-FR" dirty="0" err="1">
                <a:cs typeface="Times New Roman" panose="02020603050405020304" pitchFamily="18" charset="0"/>
              </a:rPr>
              <a:t>Burden</a:t>
            </a:r>
            <a:r>
              <a:rPr lang="fr-FR" dirty="0">
                <a:cs typeface="Times New Roman" panose="02020603050405020304" pitchFamily="18" charset="0"/>
              </a:rPr>
              <a:t> of </a:t>
            </a:r>
            <a:r>
              <a:rPr lang="fr-FR" dirty="0" err="1">
                <a:cs typeface="Times New Roman" panose="02020603050405020304" pitchFamily="18" charset="0"/>
              </a:rPr>
              <a:t>Disease</a:t>
            </a:r>
            <a:r>
              <a:rPr lang="fr-FR" dirty="0">
                <a:cs typeface="Times New Roman" panose="02020603050405020304" pitchFamily="18" charset="0"/>
              </a:rPr>
              <a:t> (GBD) a réalisé une revue de la littérature sur l’EB à travers le monde et montrait une incidence variant entre 1,5 	et 11,6 cas pour 100 000 personnes-année .</a:t>
            </a:r>
          </a:p>
        </p:txBody>
      </p:sp>
    </p:spTree>
    <p:extLst>
      <p:ext uri="{BB962C8B-B14F-4D97-AF65-F5344CB8AC3E}">
        <p14:creationId xmlns:p14="http://schemas.microsoft.com/office/powerpoint/2010/main" val="267016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2207033" y="44624"/>
            <a:ext cx="5400600" cy="187220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u="sng" dirty="0">
                <a:cs typeface="Times New Roman" panose="02020603050405020304" pitchFamily="18" charset="0"/>
              </a:rPr>
              <a:t>Incidence dans les pays développés</a:t>
            </a:r>
            <a:r>
              <a:rPr lang="fr-FR" sz="2400" b="1" dirty="0"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483768" y="1340768"/>
            <a:ext cx="5328592" cy="52356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fr-FR" b="1" dirty="0">
                <a:solidFill>
                  <a:prstClr val="white"/>
                </a:solidFill>
                <a:cs typeface="Times New Roman" panose="02020603050405020304" pitchFamily="18" charset="0"/>
              </a:rPr>
              <a:t> [01/01/2016 – 31/03/2018], et seuls 81 cas (correspondant à 78 patients différents)  .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fr-FR" b="1" dirty="0">
                <a:solidFill>
                  <a:prstClr val="white"/>
                </a:solidFill>
                <a:cs typeface="Times New Roman" panose="02020603050405020304" pitchFamily="18" charset="0"/>
              </a:rPr>
              <a:t>Age moyen  55,9 ans +/- 19,9. Il y avait une majorité d’hommes (59,3%)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fr-FR" b="1" dirty="0">
                <a:solidFill>
                  <a:prstClr val="white"/>
                </a:solidFill>
                <a:cs typeface="Times New Roman" panose="02020603050405020304" pitchFamily="18" charset="0"/>
              </a:rPr>
              <a:t> ATCD  CV: IC Chronique (50,6%), cardiopathie  ischémique  (18,5%)  et  FA (24,7%). 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fr-FR" b="1" dirty="0">
                <a:solidFill>
                  <a:prstClr val="white"/>
                </a:solidFill>
                <a:cs typeface="Times New Roman" panose="02020603050405020304" pitchFamily="18" charset="0"/>
              </a:rPr>
              <a:t>6 cardiopathies congénitales (4 bicuspidies), 23 (28,4%) avec souffle cardiaque connu, 14 (17,3%) avec PM ou DAI et presque la moitié (44,4%) opérés d’une (ou plusieurs) valve(s) cardiaque</a:t>
            </a:r>
          </a:p>
        </p:txBody>
      </p:sp>
      <p:sp>
        <p:nvSpPr>
          <p:cNvPr id="6" name="Rectangle 5"/>
          <p:cNvSpPr/>
          <p:nvPr/>
        </p:nvSpPr>
        <p:spPr>
          <a:xfrm>
            <a:off x="29491" y="3303208"/>
            <a:ext cx="1518173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Nouvelle</a:t>
            </a:r>
          </a:p>
          <a:p>
            <a:pPr algn="ctr"/>
            <a:r>
              <a:rPr lang="fr-FR" sz="2000" b="1" dirty="0" err="1"/>
              <a:t>Caledonie</a:t>
            </a:r>
            <a:endParaRPr lang="fr-FR" sz="2000" b="1" dirty="0"/>
          </a:p>
        </p:txBody>
      </p:sp>
      <p:sp>
        <p:nvSpPr>
          <p:cNvPr id="7" name="Flèche droite 6"/>
          <p:cNvSpPr/>
          <p:nvPr/>
        </p:nvSpPr>
        <p:spPr>
          <a:xfrm>
            <a:off x="1763688" y="3518092"/>
            <a:ext cx="576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-5509" y="5380672"/>
            <a:ext cx="20275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Gilbert Habib  1   2 , Paola Anna Erba  3   4 , Bernard </a:t>
            </a:r>
            <a:r>
              <a:rPr lang="fr-FR" sz="1200" dirty="0" err="1">
                <a:solidFill>
                  <a:schemeClr val="bg1"/>
                </a:solidFill>
              </a:rPr>
              <a:t>Iung</a:t>
            </a:r>
            <a:r>
              <a:rPr lang="fr-FR" sz="1200" dirty="0">
                <a:solidFill>
                  <a:schemeClr val="bg1"/>
                </a:solidFill>
              </a:rPr>
              <a:t>  5 , Erwan Donal  6 , Bernard </a:t>
            </a:r>
            <a:r>
              <a:rPr lang="fr-FR" sz="1200" dirty="0" err="1">
                <a:solidFill>
                  <a:schemeClr val="bg1"/>
                </a:solidFill>
              </a:rPr>
              <a:t>Cosyns</a:t>
            </a:r>
            <a:r>
              <a:rPr lang="fr-FR" sz="1200" dirty="0">
                <a:solidFill>
                  <a:schemeClr val="bg1"/>
                </a:solidFill>
              </a:rPr>
              <a:t>  7 , Cécile Laroche  8 , Bogdan A </a:t>
            </a:r>
            <a:r>
              <a:rPr lang="fr-FR" sz="1200" dirty="0" err="1">
                <a:solidFill>
                  <a:schemeClr val="bg1"/>
                </a:solidFill>
              </a:rPr>
              <a:t>Popescu</a:t>
            </a:r>
            <a:r>
              <a:rPr lang="fr-FR" sz="1200" dirty="0">
                <a:solidFill>
                  <a:schemeClr val="bg1"/>
                </a:solidFill>
              </a:rPr>
              <a:t>  9 , Bernard </a:t>
            </a:r>
            <a:r>
              <a:rPr lang="fr-FR" sz="1200" dirty="0" err="1">
                <a:solidFill>
                  <a:schemeClr val="bg1"/>
                </a:solidFill>
              </a:rPr>
              <a:t>Prendergast</a:t>
            </a:r>
            <a:r>
              <a:rPr lang="fr-FR" sz="1200" dirty="0"/>
              <a:t>,</a:t>
            </a:r>
            <a:r>
              <a:rPr lang="fr-F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034248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3476</TotalTime>
  <Words>2602</Words>
  <Application>Microsoft Macintosh PowerPoint</Application>
  <PresentationFormat>Affichage à l'écran (4:3)</PresentationFormat>
  <Paragraphs>236</Paragraphs>
  <Slides>32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37" baseType="lpstr">
      <vt:lpstr>Arial</vt:lpstr>
      <vt:lpstr>Calibri</vt:lpstr>
      <vt:lpstr>Times New Roman</vt:lpstr>
      <vt:lpstr>Wingdings</vt:lpstr>
      <vt:lpstr>Thème Office</vt:lpstr>
      <vt:lpstr>Présentation PowerPoint</vt:lpstr>
      <vt:lpstr>PLAN</vt:lpstr>
      <vt:lpstr>Présentation PowerPoint</vt:lpstr>
      <vt:lpstr>I.GENERALITES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SENEGAL SUITE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OUNI</dc:creator>
  <cp:lastModifiedBy>Rovic-Aimé Degnon</cp:lastModifiedBy>
  <cp:revision>105</cp:revision>
  <dcterms:created xsi:type="dcterms:W3CDTF">2021-10-20T19:46:14Z</dcterms:created>
  <dcterms:modified xsi:type="dcterms:W3CDTF">2021-10-27T09:01:18Z</dcterms:modified>
</cp:coreProperties>
</file>